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Comfortaa SemiBold"/>
      <p:regular r:id="rId66"/>
      <p:bold r:id="rId67"/>
    </p:embeddedFont>
    <p:embeddedFont>
      <p:font typeface="Comfortaa Medium"/>
      <p:regular r:id="rId68"/>
      <p:bold r:id="rId69"/>
    </p:embeddedFont>
    <p:embeddedFont>
      <p:font typeface="Comforta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06">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halita Alv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FC6463-0E76-4E66-B88C-09A9854BEEBF}">
  <a:tblStyle styleId="{77FC6463-0E76-4E66-B88C-09A9854BEE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0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ComfortaaSemiBold-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ComfortaaMedium-regular.fntdata"/><Relationship Id="rId23" Type="http://schemas.openxmlformats.org/officeDocument/2006/relationships/slide" Target="slides/slide16.xml"/><Relationship Id="rId67" Type="http://schemas.openxmlformats.org/officeDocument/2006/relationships/font" Target="fonts/ComfortaaSemiBold-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Comfortaa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30T21:33:50.511">
    <p:pos x="6000" y="0"/>
    <p:text>Fazer o exemplo do select com o nosso bd jovemtech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ecaf4f57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ecaf4f57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ecaf4f572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ecaf4f572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fb116abc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fb116ab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fb116ab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fb116ab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fb116abc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9fb116abc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9b16de7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a9b16de7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94419014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94419014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94419014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94419014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c800434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9c800434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9fb116abc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9fb116abc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c800434d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9c800434d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9c800434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9c800434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9ecaf4f57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9ecaf4f57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c800434d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c800434d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9cab99b7a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9cab99b7a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9cab99b7a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9cab99b7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cab99b7a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cab99b7a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cab99b7a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cab99b7a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9cab99b7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9cab99b7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9cab99b7a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9cab99b7a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9cab99b7a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9cab99b7a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a94419014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a94419014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cab99b7a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cab99b7a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9cab99b7a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9cab99b7a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9cab99b7a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9cab99b7a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9ecaf4f57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9ecaf4f57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9ecaf4f572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9ecaf4f572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9fb116abc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9fb116abc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9fb116abc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9fb116abc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9fb116abc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9fb116abc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a6f2485f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a6f2485f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a6f2485f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a6f2485f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a6f2485f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a6f2485f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a6f2485f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a6f2485f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a6f2485f7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a6f2485f7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a93704c50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a93704c50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a93704c50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a93704c50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a9bc3686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a9bc3686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a93704c50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a93704c50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a93704c50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a93704c50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b1e4b5f62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9b1e4b5f6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b1e4b5f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b1e4b5f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9" name="Shape 9"/>
        <p:cNvGrpSpPr/>
        <p:nvPr/>
      </p:nvGrpSpPr>
      <p:grpSpPr>
        <a:xfrm>
          <a:off x="0" y="0"/>
          <a:ext cx="0" cy="0"/>
          <a:chOff x="0" y="0"/>
          <a:chExt cx="0" cy="0"/>
        </a:xfrm>
      </p:grpSpPr>
      <p:pic>
        <p:nvPicPr>
          <p:cNvPr descr="Padrão do plano de fundo&#10;&#10;Descrição gerada automaticamente" id="10" name="Google Shape;10;p2"/>
          <p:cNvPicPr preferRelativeResize="0"/>
          <p:nvPr/>
        </p:nvPicPr>
        <p:blipFill rotWithShape="1">
          <a:blip r:embed="rId2">
            <a:alphaModFix/>
          </a:blip>
          <a:srcRect b="0" l="0" r="0" t="0"/>
          <a:stretch/>
        </p:blipFill>
        <p:spPr>
          <a:xfrm>
            <a:off x="0" y="0"/>
            <a:ext cx="9143996" cy="5143500"/>
          </a:xfrm>
          <a:prstGeom prst="rect">
            <a:avLst/>
          </a:prstGeom>
          <a:noFill/>
          <a:ln>
            <a:noFill/>
          </a:ln>
        </p:spPr>
      </p:pic>
      <p:sp>
        <p:nvSpPr>
          <p:cNvPr id="11" name="Google Shape;11;p2"/>
          <p:cNvSpPr/>
          <p:nvPr/>
        </p:nvSpPr>
        <p:spPr>
          <a:xfrm>
            <a:off x="0" y="92318"/>
            <a:ext cx="9144000" cy="4695000"/>
          </a:xfrm>
          <a:prstGeom prst="rect">
            <a:avLst/>
          </a:prstGeom>
          <a:solidFill>
            <a:schemeClr val="lt1"/>
          </a:solidFill>
          <a:ln>
            <a:noFill/>
          </a:ln>
          <a:effectLst>
            <a:outerShdw blurRad="63500" sx="102150" rotWithShape="0" algn="ctr" sy="10215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2" name="Google Shape;12;p2"/>
          <p:cNvPicPr preferRelativeResize="0"/>
          <p:nvPr/>
        </p:nvPicPr>
        <p:blipFill rotWithShape="1">
          <a:blip r:embed="rId3">
            <a:alphaModFix/>
          </a:blip>
          <a:srcRect b="0" l="0" r="0" t="0"/>
          <a:stretch/>
        </p:blipFill>
        <p:spPr>
          <a:xfrm>
            <a:off x="3929399" y="4837383"/>
            <a:ext cx="1285203" cy="261236"/>
          </a:xfrm>
          <a:prstGeom prst="rect">
            <a:avLst/>
          </a:prstGeom>
          <a:noFill/>
          <a:ln>
            <a:noFill/>
          </a:ln>
        </p:spPr>
      </p:pic>
      <p:pic>
        <p:nvPicPr>
          <p:cNvPr descr="Uma imagem contendo comida, desenho, placa&#10;&#10;Descrição gerada automaticamente" id="13" name="Google Shape;13;p2"/>
          <p:cNvPicPr preferRelativeResize="0"/>
          <p:nvPr/>
        </p:nvPicPr>
        <p:blipFill rotWithShape="1">
          <a:blip r:embed="rId4">
            <a:alphaModFix/>
          </a:blip>
          <a:srcRect b="0" l="0" r="0" t="0"/>
          <a:stretch/>
        </p:blipFill>
        <p:spPr>
          <a:xfrm>
            <a:off x="7797404" y="158386"/>
            <a:ext cx="1228610" cy="249732"/>
          </a:xfrm>
          <a:prstGeom prst="rect">
            <a:avLst/>
          </a:prstGeom>
          <a:noFill/>
          <a:ln>
            <a:noFill/>
          </a:ln>
        </p:spPr>
      </p:pic>
      <p:sp>
        <p:nvSpPr>
          <p:cNvPr id="14" name="Google Shape;14;p2"/>
          <p:cNvSpPr txBox="1"/>
          <p:nvPr/>
        </p:nvSpPr>
        <p:spPr>
          <a:xfrm>
            <a:off x="269250" y="311125"/>
            <a:ext cx="8538900" cy="484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omfortaa"/>
                <a:ea typeface="Comfortaa"/>
                <a:cs typeface="Comfortaa"/>
                <a:sym typeface="Comfortaa"/>
              </a:rPr>
              <a:t>Tema (Fonte Confortaa Negrito, 27)</a:t>
            </a:r>
            <a:endParaRPr b="1" i="0" sz="2700" u="none" cap="none" strike="noStrike">
              <a:solidFill>
                <a:srgbClr val="5D388D"/>
              </a:solidFill>
              <a:latin typeface="Comfortaa"/>
              <a:ea typeface="Comfortaa"/>
              <a:cs typeface="Comfortaa"/>
              <a:sym typeface="Comfortaa"/>
            </a:endParaRPr>
          </a:p>
        </p:txBody>
      </p:sp>
      <p:sp>
        <p:nvSpPr>
          <p:cNvPr id="15" name="Google Shape;15;p2"/>
          <p:cNvSpPr txBox="1"/>
          <p:nvPr/>
        </p:nvSpPr>
        <p:spPr>
          <a:xfrm>
            <a:off x="288125" y="1060575"/>
            <a:ext cx="852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Comfortaa SemiBold"/>
                <a:ea typeface="Comfortaa SemiBold"/>
                <a:cs typeface="Comfortaa SemiBold"/>
                <a:sym typeface="Comfortaa SemiBold"/>
              </a:rPr>
              <a:t>texto (Fonte Confortaa Seminegrito, 14)</a:t>
            </a:r>
            <a:endParaRPr b="0" i="0" sz="1400" u="none" cap="none" strike="noStrike">
              <a:solidFill>
                <a:srgbClr val="000000"/>
              </a:solidFill>
              <a:latin typeface="Comfortaa SemiBold"/>
              <a:ea typeface="Comfortaa SemiBold"/>
              <a:cs typeface="Comfortaa SemiBold"/>
              <a:sym typeface="Comfortaa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9" name="Google Shape;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p:cSld name="SECTION_HEADER_1">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75" name="Google Shape;7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6" name="Google Shape;7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7" name="Google Shape;7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orma, Círculo&#10;&#10;Descrição gerada automaticamente" id="78" name="Google Shape;78;p16"/>
          <p:cNvPicPr preferRelativeResize="0"/>
          <p:nvPr/>
        </p:nvPicPr>
        <p:blipFill rotWithShape="1">
          <a:blip r:embed="rId2">
            <a:alphaModFix/>
          </a:blip>
          <a:srcRect b="0" l="0" r="0" t="0"/>
          <a:stretch/>
        </p:blipFill>
        <p:spPr>
          <a:xfrm>
            <a:off x="0" y="0"/>
            <a:ext cx="9143996"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79" name="Shape 79"/>
        <p:cNvGrpSpPr/>
        <p:nvPr/>
      </p:nvGrpSpPr>
      <p:grpSpPr>
        <a:xfrm>
          <a:off x="0" y="0"/>
          <a:ext cx="0" cy="0"/>
          <a:chOff x="0" y="0"/>
          <a:chExt cx="0" cy="0"/>
        </a:xfrm>
      </p:grpSpPr>
      <p:sp>
        <p:nvSpPr>
          <p:cNvPr id="80" name="Google Shape;80;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82" name="Google Shape;82;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83" name="Google Shape;83;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4" name="Google Shape;84;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5" name="Google Shape;85;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orma, Padrão do plano de fundo, Círculo&#10;&#10;Descrição gerada automaticamente" id="86" name="Google Shape;86;p17"/>
          <p:cNvPicPr preferRelativeResize="0"/>
          <p:nvPr/>
        </p:nvPicPr>
        <p:blipFill rotWithShape="1">
          <a:blip r:embed="rId2">
            <a:alphaModFix/>
          </a:blip>
          <a:srcRect b="0" l="0" r="0" t="0"/>
          <a:stretch/>
        </p:blipFill>
        <p:spPr>
          <a:xfrm>
            <a:off x="0" y="0"/>
            <a:ext cx="9143996"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6" name="Shape 16"/>
        <p:cNvGrpSpPr/>
        <p:nvPr/>
      </p:nvGrpSpPr>
      <p:grpSpPr>
        <a:xfrm>
          <a:off x="0" y="0"/>
          <a:ext cx="0" cy="0"/>
          <a:chOff x="0" y="0"/>
          <a:chExt cx="0" cy="0"/>
        </a:xfrm>
      </p:grpSpPr>
      <p:sp>
        <p:nvSpPr>
          <p:cNvPr id="17" name="Google Shape;17;p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1200"/>
              </a:spcBef>
              <a:spcAft>
                <a:spcPts val="0"/>
              </a:spcAft>
              <a:buClr>
                <a:schemeClr val="dk1"/>
              </a:buClr>
              <a:buSzPts val="1500"/>
              <a:buNone/>
              <a:defRPr b="1" sz="1500"/>
            </a:lvl2pPr>
            <a:lvl3pPr indent="-228600" lvl="2" marL="1371600" algn="l">
              <a:lnSpc>
                <a:spcPct val="90000"/>
              </a:lnSpc>
              <a:spcBef>
                <a:spcPts val="1200"/>
              </a:spcBef>
              <a:spcAft>
                <a:spcPts val="0"/>
              </a:spcAft>
              <a:buClr>
                <a:schemeClr val="dk1"/>
              </a:buClr>
              <a:buSzPts val="1400"/>
              <a:buNone/>
              <a:defRPr b="1" sz="1400"/>
            </a:lvl3pPr>
            <a:lvl4pPr indent="-228600" lvl="3" marL="1828800" algn="l">
              <a:lnSpc>
                <a:spcPct val="90000"/>
              </a:lnSpc>
              <a:spcBef>
                <a:spcPts val="1200"/>
              </a:spcBef>
              <a:spcAft>
                <a:spcPts val="0"/>
              </a:spcAft>
              <a:buClr>
                <a:schemeClr val="dk1"/>
              </a:buClr>
              <a:buSzPts val="1200"/>
              <a:buNone/>
              <a:defRPr b="1" sz="1200"/>
            </a:lvl4pPr>
            <a:lvl5pPr indent="-228600" lvl="4" marL="2286000" algn="l">
              <a:lnSpc>
                <a:spcPct val="90000"/>
              </a:lnSpc>
              <a:spcBef>
                <a:spcPts val="1200"/>
              </a:spcBef>
              <a:spcAft>
                <a:spcPts val="0"/>
              </a:spcAft>
              <a:buClr>
                <a:schemeClr val="dk1"/>
              </a:buClr>
              <a:buSzPts val="1200"/>
              <a:buNone/>
              <a:defRPr b="1" sz="1200"/>
            </a:lvl5pPr>
            <a:lvl6pPr indent="-228600" lvl="5" marL="2743200" algn="l">
              <a:lnSpc>
                <a:spcPct val="90000"/>
              </a:lnSpc>
              <a:spcBef>
                <a:spcPts val="1200"/>
              </a:spcBef>
              <a:spcAft>
                <a:spcPts val="0"/>
              </a:spcAft>
              <a:buClr>
                <a:schemeClr val="dk1"/>
              </a:buClr>
              <a:buSzPts val="1200"/>
              <a:buNone/>
              <a:defRPr b="1" sz="1200"/>
            </a:lvl6pPr>
            <a:lvl7pPr indent="-228600" lvl="6" marL="3200400" algn="l">
              <a:lnSpc>
                <a:spcPct val="90000"/>
              </a:lnSpc>
              <a:spcBef>
                <a:spcPts val="1200"/>
              </a:spcBef>
              <a:spcAft>
                <a:spcPts val="0"/>
              </a:spcAft>
              <a:buClr>
                <a:schemeClr val="dk1"/>
              </a:buClr>
              <a:buSzPts val="1200"/>
              <a:buNone/>
              <a:defRPr b="1" sz="1200"/>
            </a:lvl7pPr>
            <a:lvl8pPr indent="-228600" lvl="7" marL="3657600" algn="l">
              <a:lnSpc>
                <a:spcPct val="90000"/>
              </a:lnSpc>
              <a:spcBef>
                <a:spcPts val="1200"/>
              </a:spcBef>
              <a:spcAft>
                <a:spcPts val="0"/>
              </a:spcAft>
              <a:buClr>
                <a:schemeClr val="dk1"/>
              </a:buClr>
              <a:buSzPts val="1200"/>
              <a:buNone/>
              <a:defRPr b="1" sz="1200"/>
            </a:lvl8pPr>
            <a:lvl9pPr indent="-228600" lvl="8" marL="4114800" algn="l">
              <a:lnSpc>
                <a:spcPct val="90000"/>
              </a:lnSpc>
              <a:spcBef>
                <a:spcPts val="1200"/>
              </a:spcBef>
              <a:spcAft>
                <a:spcPts val="1200"/>
              </a:spcAft>
              <a:buClr>
                <a:schemeClr val="dk1"/>
              </a:buClr>
              <a:buSzPts val="1200"/>
              <a:buNone/>
              <a:defRPr b="1" sz="1200"/>
            </a:lvl9pPr>
          </a:lstStyle>
          <a:p/>
        </p:txBody>
      </p:sp>
      <p:sp>
        <p:nvSpPr>
          <p:cNvPr id="19" name="Google Shape;19;p3"/>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20" name="Google Shape;20;p3"/>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1200"/>
              </a:spcBef>
              <a:spcAft>
                <a:spcPts val="0"/>
              </a:spcAft>
              <a:buClr>
                <a:schemeClr val="dk1"/>
              </a:buClr>
              <a:buSzPts val="1500"/>
              <a:buNone/>
              <a:defRPr b="1" sz="1500"/>
            </a:lvl2pPr>
            <a:lvl3pPr indent="-228600" lvl="2" marL="1371600" algn="l">
              <a:lnSpc>
                <a:spcPct val="90000"/>
              </a:lnSpc>
              <a:spcBef>
                <a:spcPts val="1200"/>
              </a:spcBef>
              <a:spcAft>
                <a:spcPts val="0"/>
              </a:spcAft>
              <a:buClr>
                <a:schemeClr val="dk1"/>
              </a:buClr>
              <a:buSzPts val="1400"/>
              <a:buNone/>
              <a:defRPr b="1" sz="1400"/>
            </a:lvl3pPr>
            <a:lvl4pPr indent="-228600" lvl="3" marL="1828800" algn="l">
              <a:lnSpc>
                <a:spcPct val="90000"/>
              </a:lnSpc>
              <a:spcBef>
                <a:spcPts val="1200"/>
              </a:spcBef>
              <a:spcAft>
                <a:spcPts val="0"/>
              </a:spcAft>
              <a:buClr>
                <a:schemeClr val="dk1"/>
              </a:buClr>
              <a:buSzPts val="1200"/>
              <a:buNone/>
              <a:defRPr b="1" sz="1200"/>
            </a:lvl4pPr>
            <a:lvl5pPr indent="-228600" lvl="4" marL="2286000" algn="l">
              <a:lnSpc>
                <a:spcPct val="90000"/>
              </a:lnSpc>
              <a:spcBef>
                <a:spcPts val="1200"/>
              </a:spcBef>
              <a:spcAft>
                <a:spcPts val="0"/>
              </a:spcAft>
              <a:buClr>
                <a:schemeClr val="dk1"/>
              </a:buClr>
              <a:buSzPts val="1200"/>
              <a:buNone/>
              <a:defRPr b="1" sz="1200"/>
            </a:lvl5pPr>
            <a:lvl6pPr indent="-228600" lvl="5" marL="2743200" algn="l">
              <a:lnSpc>
                <a:spcPct val="90000"/>
              </a:lnSpc>
              <a:spcBef>
                <a:spcPts val="1200"/>
              </a:spcBef>
              <a:spcAft>
                <a:spcPts val="0"/>
              </a:spcAft>
              <a:buClr>
                <a:schemeClr val="dk1"/>
              </a:buClr>
              <a:buSzPts val="1200"/>
              <a:buNone/>
              <a:defRPr b="1" sz="1200"/>
            </a:lvl6pPr>
            <a:lvl7pPr indent="-228600" lvl="6" marL="3200400" algn="l">
              <a:lnSpc>
                <a:spcPct val="90000"/>
              </a:lnSpc>
              <a:spcBef>
                <a:spcPts val="1200"/>
              </a:spcBef>
              <a:spcAft>
                <a:spcPts val="0"/>
              </a:spcAft>
              <a:buClr>
                <a:schemeClr val="dk1"/>
              </a:buClr>
              <a:buSzPts val="1200"/>
              <a:buNone/>
              <a:defRPr b="1" sz="1200"/>
            </a:lvl7pPr>
            <a:lvl8pPr indent="-228600" lvl="7" marL="3657600" algn="l">
              <a:lnSpc>
                <a:spcPct val="90000"/>
              </a:lnSpc>
              <a:spcBef>
                <a:spcPts val="1200"/>
              </a:spcBef>
              <a:spcAft>
                <a:spcPts val="0"/>
              </a:spcAft>
              <a:buClr>
                <a:schemeClr val="dk1"/>
              </a:buClr>
              <a:buSzPts val="1200"/>
              <a:buNone/>
              <a:defRPr b="1" sz="1200"/>
            </a:lvl8pPr>
            <a:lvl9pPr indent="-228600" lvl="8" marL="4114800" algn="l">
              <a:lnSpc>
                <a:spcPct val="90000"/>
              </a:lnSpc>
              <a:spcBef>
                <a:spcPts val="1200"/>
              </a:spcBef>
              <a:spcAft>
                <a:spcPts val="1200"/>
              </a:spcAft>
              <a:buClr>
                <a:schemeClr val="dk1"/>
              </a:buClr>
              <a:buSzPts val="1200"/>
              <a:buNone/>
              <a:defRPr b="1" sz="1200"/>
            </a:lvl9pPr>
          </a:lstStyle>
          <a:p/>
        </p:txBody>
      </p:sp>
      <p:sp>
        <p:nvSpPr>
          <p:cNvPr id="21" name="Google Shape;21;p3"/>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22" name="Google Shape;22;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3" name="Google Shape;23;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4" name="Google Shape;24;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orma, Círculo&#10;&#10;Descrição gerada automaticamente" id="25" name="Google Shape;25;p3"/>
          <p:cNvPicPr preferRelativeResize="0"/>
          <p:nvPr/>
        </p:nvPicPr>
        <p:blipFill rotWithShape="1">
          <a:blip r:embed="rId2">
            <a:alphaModFix/>
          </a:blip>
          <a:srcRect b="0" l="0" r="0" t="0"/>
          <a:stretch/>
        </p:blipFill>
        <p:spPr>
          <a:xfrm>
            <a:off x="0" y="0"/>
            <a:ext cx="914399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p:cSld name="Slide de Título_1">
    <p:spTree>
      <p:nvGrpSpPr>
        <p:cNvPr id="26" name="Shape 26"/>
        <p:cNvGrpSpPr/>
        <p:nvPr/>
      </p:nvGrpSpPr>
      <p:grpSpPr>
        <a:xfrm>
          <a:off x="0" y="0"/>
          <a:ext cx="0" cy="0"/>
          <a:chOff x="0" y="0"/>
          <a:chExt cx="0" cy="0"/>
        </a:xfrm>
      </p:grpSpPr>
      <p:pic>
        <p:nvPicPr>
          <p:cNvPr descr="Padrão do plano de fundo&#10;&#10;Descrição gerada automaticamente" id="27" name="Google Shape;27;p4"/>
          <p:cNvPicPr preferRelativeResize="0"/>
          <p:nvPr/>
        </p:nvPicPr>
        <p:blipFill rotWithShape="1">
          <a:blip r:embed="rId2">
            <a:alphaModFix/>
          </a:blip>
          <a:srcRect b="0" l="0" r="0" t="0"/>
          <a:stretch/>
        </p:blipFill>
        <p:spPr>
          <a:xfrm>
            <a:off x="0" y="0"/>
            <a:ext cx="9143996" cy="5143500"/>
          </a:xfrm>
          <a:prstGeom prst="rect">
            <a:avLst/>
          </a:prstGeom>
          <a:noFill/>
          <a:ln>
            <a:noFill/>
          </a:ln>
        </p:spPr>
      </p:pic>
      <p:sp>
        <p:nvSpPr>
          <p:cNvPr id="28" name="Google Shape;28;p4"/>
          <p:cNvSpPr/>
          <p:nvPr/>
        </p:nvSpPr>
        <p:spPr>
          <a:xfrm>
            <a:off x="0" y="92318"/>
            <a:ext cx="9144000" cy="4695000"/>
          </a:xfrm>
          <a:prstGeom prst="rect">
            <a:avLst/>
          </a:prstGeom>
          <a:solidFill>
            <a:schemeClr val="lt1"/>
          </a:solidFill>
          <a:ln>
            <a:noFill/>
          </a:ln>
          <a:effectLst>
            <a:outerShdw blurRad="63500" sx="102150" rotWithShape="0" algn="ctr" sy="10215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9" name="Google Shape;29;p4"/>
          <p:cNvPicPr preferRelativeResize="0"/>
          <p:nvPr/>
        </p:nvPicPr>
        <p:blipFill rotWithShape="1">
          <a:blip r:embed="rId3">
            <a:alphaModFix/>
          </a:blip>
          <a:srcRect b="0" l="0" r="0" t="0"/>
          <a:stretch/>
        </p:blipFill>
        <p:spPr>
          <a:xfrm>
            <a:off x="3929399" y="4837383"/>
            <a:ext cx="1285203" cy="261236"/>
          </a:xfrm>
          <a:prstGeom prst="rect">
            <a:avLst/>
          </a:prstGeom>
          <a:noFill/>
          <a:ln>
            <a:noFill/>
          </a:ln>
        </p:spPr>
      </p:pic>
      <p:pic>
        <p:nvPicPr>
          <p:cNvPr descr="Uma imagem contendo comida, desenho, placa&#10;&#10;Descrição gerada automaticamente" id="30" name="Google Shape;30;p4"/>
          <p:cNvPicPr preferRelativeResize="0"/>
          <p:nvPr/>
        </p:nvPicPr>
        <p:blipFill rotWithShape="1">
          <a:blip r:embed="rId4">
            <a:alphaModFix/>
          </a:blip>
          <a:srcRect b="0" l="0" r="0" t="0"/>
          <a:stretch/>
        </p:blipFill>
        <p:spPr>
          <a:xfrm>
            <a:off x="7797404" y="158386"/>
            <a:ext cx="1228610" cy="2497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 name="Google Shape;33;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 name="Google Shape;3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 name="Google Shape;45;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6" name="Google Shape;4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 name="Google Shape;52;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mysql.com/downloads/" TargetMode="External"/><Relationship Id="rId4" Type="http://schemas.openxmlformats.org/officeDocument/2006/relationships/hyperlink" Target="https://dev.mysql.com/downloads/" TargetMode="External"/><Relationship Id="rId5" Type="http://schemas.openxmlformats.org/officeDocument/2006/relationships/hyperlink" Target="https://dev.mysql.com/downloads/windows/" TargetMode="External"/><Relationship Id="rId6" Type="http://schemas.openxmlformats.org/officeDocument/2006/relationships/hyperlink" Target="https://dev.mysql.com/downloads/file/?id=514517" TargetMode="External"/><Relationship Id="rId7" Type="http://schemas.openxmlformats.org/officeDocument/2006/relationships/hyperlink" Target="https://dev.mysql.com/get/Downloads/MySQLInstaller/mysql-installer-web-community-8.0.31.0.msi" TargetMode="External"/><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hyperlink" Target="https://www.animahub.com.br/jovem-tech" TargetMode="External"/><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hyperlink" Target="mailto:jovem.tech0@g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devmedia.com.br/10-instrucoes-sql-para-manipulacao-de-dados/4832" TargetMode="External"/><Relationship Id="rId4" Type="http://schemas.openxmlformats.org/officeDocument/2006/relationships/hyperlink" Target="https://www.devmedia.com.br/10-instrucoes-sql-para-manipulacao-de-dados/4832" TargetMode="External"/><Relationship Id="rId5" Type="http://schemas.openxmlformats.org/officeDocument/2006/relationships/hyperlink" Target="https://www.devmedia.com.br/guia/oracle/34365" TargetMode="External"/><Relationship Id="rId6" Type="http://schemas.openxmlformats.org/officeDocument/2006/relationships/hyperlink" Target="https://www.devmedia.com.br/curso/curso-sql-server/406" TargetMode="External"/><Relationship Id="rId7" Type="http://schemas.openxmlformats.org/officeDocument/2006/relationships/hyperlink" Target="https://www.devmedia.com.br/curso/curso-completo-de-mysql/281" TargetMode="External"/><Relationship Id="rId8"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omments" Target="../comments/comment1.xml"/><Relationship Id="rId4" Type="http://schemas.openxmlformats.org/officeDocument/2006/relationships/image" Target="../media/image57.png"/><Relationship Id="rId5"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1.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devmedia.com.br/comandos-basicos-em-sql-insert-update-delete-e-select/3717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0" l="0" r="0" t="0"/>
          <a:stretch/>
        </p:blipFill>
        <p:spPr>
          <a:xfrm>
            <a:off x="0" y="2749"/>
            <a:ext cx="9144000" cy="513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nvSpPr>
        <p:spPr>
          <a:xfrm>
            <a:off x="176300" y="301451"/>
            <a:ext cx="7536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G</a:t>
            </a:r>
            <a:r>
              <a:rPr b="1" i="0" lang="pt-BR" sz="2700" u="none" cap="none" strike="noStrike">
                <a:solidFill>
                  <a:srgbClr val="5D388D"/>
                </a:solidFill>
                <a:latin typeface="Comfortaa"/>
                <a:ea typeface="Comfortaa"/>
                <a:cs typeface="Comfortaa"/>
                <a:sym typeface="Comfortaa"/>
              </a:rPr>
              <a:t>erenciamento de Banco de Dados? </a:t>
            </a:r>
            <a:endParaRPr b="1" i="0" sz="2700" u="none" cap="none" strike="noStrike">
              <a:solidFill>
                <a:srgbClr val="5D388D"/>
              </a:solidFill>
              <a:latin typeface="Comfortaa"/>
              <a:ea typeface="Comfortaa"/>
              <a:cs typeface="Comfortaa"/>
              <a:sym typeface="Comfortaa"/>
            </a:endParaRPr>
          </a:p>
        </p:txBody>
      </p:sp>
      <p:sp>
        <p:nvSpPr>
          <p:cNvPr id="165" name="Google Shape;165;p27"/>
          <p:cNvSpPr txBox="1"/>
          <p:nvPr/>
        </p:nvSpPr>
        <p:spPr>
          <a:xfrm>
            <a:off x="387962" y="961352"/>
            <a:ext cx="8232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Um</a:t>
            </a:r>
            <a:r>
              <a:rPr b="0" i="0" lang="pt-BR" sz="1400" u="none" cap="none" strike="noStrike">
                <a:solidFill>
                  <a:srgbClr val="7030A0"/>
                </a:solidFill>
                <a:latin typeface="Comfortaa SemiBold"/>
                <a:ea typeface="Comfortaa SemiBold"/>
                <a:cs typeface="Comfortaa SemiBold"/>
                <a:sym typeface="Comfortaa SemiBold"/>
              </a:rPr>
              <a:t> </a:t>
            </a:r>
            <a:r>
              <a:rPr b="1" i="0" lang="pt-BR" sz="1400" u="none" cap="none" strike="noStrike">
                <a:solidFill>
                  <a:srgbClr val="7030A0"/>
                </a:solidFill>
                <a:latin typeface="Comfortaa"/>
                <a:ea typeface="Comfortaa"/>
                <a:cs typeface="Comfortaa"/>
                <a:sym typeface="Comfortaa"/>
              </a:rPr>
              <a:t>gerenciamento de banco de dados (SGBD) </a:t>
            </a:r>
            <a:r>
              <a:rPr b="0" i="0" lang="pt-BR" sz="1400" u="none" cap="none" strike="noStrike">
                <a:solidFill>
                  <a:schemeClr val="dk1"/>
                </a:solidFill>
                <a:latin typeface="Comfortaa SemiBold"/>
                <a:ea typeface="Comfortaa SemiBold"/>
                <a:cs typeface="Comfortaa SemiBold"/>
                <a:sym typeface="Comfortaa SemiBold"/>
              </a:rPr>
              <a:t>é um software que possui recursos capazes de manipular as informações do banco de dados e interagir com o usuário.</a:t>
            </a:r>
            <a:endParaRPr/>
          </a:p>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Exemplos: </a:t>
            </a:r>
            <a:r>
              <a:rPr b="0" i="0" lang="pt-BR" sz="1400" u="none" cap="none" strike="noStrike">
                <a:solidFill>
                  <a:srgbClr val="7030A0"/>
                </a:solidFill>
                <a:latin typeface="Comfortaa SemiBold"/>
                <a:ea typeface="Comfortaa SemiBold"/>
                <a:cs typeface="Comfortaa SemiBold"/>
                <a:sym typeface="Comfortaa SemiBold"/>
              </a:rPr>
              <a:t>Oracle, SQL Server, DB2, MySQL, entre outros. </a:t>
            </a:r>
            <a:endParaRPr b="0" i="0" sz="1400" u="none" cap="none" strike="noStrike">
              <a:solidFill>
                <a:srgbClr val="7030A0"/>
              </a:solidFill>
              <a:latin typeface="Comfortaa SemiBold"/>
              <a:ea typeface="Comfortaa SemiBold"/>
              <a:cs typeface="Comfortaa SemiBold"/>
              <a:sym typeface="Comfortaa SemiBold"/>
            </a:endParaRPr>
          </a:p>
        </p:txBody>
      </p:sp>
      <p:sp>
        <p:nvSpPr>
          <p:cNvPr id="166" name="Google Shape;166;p27"/>
          <p:cNvSpPr txBox="1"/>
          <p:nvPr/>
        </p:nvSpPr>
        <p:spPr>
          <a:xfrm>
            <a:off x="387950" y="1852250"/>
            <a:ext cx="8121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O objetivo de um sistema de banco de dados </a:t>
            </a:r>
            <a:r>
              <a:rPr lang="pt-BR">
                <a:solidFill>
                  <a:schemeClr val="dk1"/>
                </a:solidFill>
                <a:latin typeface="Comfortaa SemiBold"/>
                <a:ea typeface="Comfortaa SemiBold"/>
                <a:cs typeface="Comfortaa SemiBold"/>
                <a:sym typeface="Comfortaa SemiBold"/>
              </a:rPr>
              <a:t>é isolar</a:t>
            </a:r>
            <a:r>
              <a:rPr b="0" i="0" lang="pt-BR" sz="1400" u="none" cap="none" strike="noStrike">
                <a:solidFill>
                  <a:schemeClr val="dk1"/>
                </a:solidFill>
                <a:latin typeface="Comfortaa SemiBold"/>
                <a:ea typeface="Comfortaa SemiBold"/>
                <a:cs typeface="Comfortaa SemiBold"/>
                <a:sym typeface="Comfortaa SemiBold"/>
              </a:rPr>
              <a:t> o usuário dos detalhes internos do banco de dados (promover a abstração de dados) e promover a independência dos dados em relação </a:t>
            </a:r>
            <a:r>
              <a:rPr lang="pt-BR">
                <a:solidFill>
                  <a:schemeClr val="dk1"/>
                </a:solidFill>
                <a:latin typeface="Comfortaa SemiBold"/>
                <a:ea typeface="Comfortaa SemiBold"/>
                <a:cs typeface="Comfortaa SemiBold"/>
                <a:sym typeface="Comfortaa SemiBold"/>
              </a:rPr>
              <a:t>às aplicações,</a:t>
            </a:r>
            <a:r>
              <a:rPr b="0" i="0" lang="pt-BR" sz="1400" u="none" cap="none" strike="noStrike">
                <a:solidFill>
                  <a:schemeClr val="dk1"/>
                </a:solidFill>
                <a:latin typeface="Comfortaa SemiBold"/>
                <a:ea typeface="Comfortaa SemiBold"/>
                <a:cs typeface="Comfortaa SemiBold"/>
                <a:sym typeface="Comfortaa SemiBold"/>
              </a:rPr>
              <a:t> ou seja, tornar independente da aplicação, a estratégia de acesso </a:t>
            </a:r>
            <a:r>
              <a:rPr lang="pt-BR">
                <a:solidFill>
                  <a:schemeClr val="dk1"/>
                </a:solidFill>
                <a:latin typeface="Comfortaa SemiBold"/>
                <a:ea typeface="Comfortaa SemiBold"/>
                <a:cs typeface="Comfortaa SemiBold"/>
                <a:sym typeface="Comfortaa SemiBold"/>
              </a:rPr>
              <a:t>à forma</a:t>
            </a:r>
            <a:r>
              <a:rPr b="0" i="0" lang="pt-BR" sz="1400" u="none" cap="none" strike="noStrike">
                <a:solidFill>
                  <a:schemeClr val="dk1"/>
                </a:solidFill>
                <a:latin typeface="Comfortaa SemiBold"/>
                <a:ea typeface="Comfortaa SemiBold"/>
                <a:cs typeface="Comfortaa SemiBold"/>
                <a:sym typeface="Comfortaa SemiBold"/>
              </a:rPr>
              <a:t> de armazenamento.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nvSpPr>
        <p:spPr>
          <a:xfrm>
            <a:off x="281525" y="270275"/>
            <a:ext cx="8637300" cy="60013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omfortaa"/>
                <a:ea typeface="Comfortaa"/>
                <a:cs typeface="Comfortaa"/>
                <a:sym typeface="Comfortaa"/>
              </a:rPr>
              <a:t>Qual a diferença? </a:t>
            </a:r>
            <a:endParaRPr b="1" i="0" sz="2700" u="none" cap="none" strike="noStrike">
              <a:solidFill>
                <a:srgbClr val="5D388D"/>
              </a:solidFill>
              <a:latin typeface="Comfortaa"/>
              <a:ea typeface="Comfortaa"/>
              <a:cs typeface="Comfortaa"/>
              <a:sym typeface="Comfortaa"/>
            </a:endParaRPr>
          </a:p>
        </p:txBody>
      </p:sp>
      <p:pic>
        <p:nvPicPr>
          <p:cNvPr descr="Observatório | Observatório Fiesc" id="172" name="Google Shape;172;p28"/>
          <p:cNvPicPr preferRelativeResize="0"/>
          <p:nvPr/>
        </p:nvPicPr>
        <p:blipFill rotWithShape="1">
          <a:blip r:embed="rId3">
            <a:alphaModFix/>
          </a:blip>
          <a:srcRect b="0" l="0" r="0" t="0"/>
          <a:stretch/>
        </p:blipFill>
        <p:spPr>
          <a:xfrm>
            <a:off x="762000" y="1157288"/>
            <a:ext cx="7620000" cy="282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nvSpPr>
        <p:spPr>
          <a:xfrm>
            <a:off x="281525" y="270275"/>
            <a:ext cx="8637300" cy="101563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omfortaa"/>
                <a:ea typeface="Comfortaa"/>
                <a:cs typeface="Comfortaa"/>
                <a:sym typeface="Comfortaa"/>
              </a:rPr>
              <a:t>Dados</a:t>
            </a:r>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omfortaa"/>
              <a:ea typeface="Comfortaa"/>
              <a:cs typeface="Comfortaa"/>
              <a:sym typeface="Comfortaa"/>
            </a:endParaRPr>
          </a:p>
        </p:txBody>
      </p:sp>
      <p:pic>
        <p:nvPicPr>
          <p:cNvPr descr="Ícone roxo do banco de dados (símbolo png)" id="178" name="Google Shape;178;p29"/>
          <p:cNvPicPr preferRelativeResize="0"/>
          <p:nvPr/>
        </p:nvPicPr>
        <p:blipFill rotWithShape="1">
          <a:blip r:embed="rId3">
            <a:alphaModFix/>
          </a:blip>
          <a:srcRect b="0" l="0" r="0" t="0"/>
          <a:stretch/>
        </p:blipFill>
        <p:spPr>
          <a:xfrm>
            <a:off x="5601254" y="1601195"/>
            <a:ext cx="3261221" cy="2612006"/>
          </a:xfrm>
          <a:prstGeom prst="rect">
            <a:avLst/>
          </a:prstGeom>
          <a:noFill/>
          <a:ln>
            <a:noFill/>
          </a:ln>
        </p:spPr>
      </p:pic>
      <p:sp>
        <p:nvSpPr>
          <p:cNvPr id="179" name="Google Shape;179;p29"/>
          <p:cNvSpPr txBox="1"/>
          <p:nvPr/>
        </p:nvSpPr>
        <p:spPr>
          <a:xfrm>
            <a:off x="281525" y="916575"/>
            <a:ext cx="4744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Dados são uma série de fatos que servem como base para a construção da informação e do conhecimento.</a:t>
            </a:r>
            <a:endParaRPr/>
          </a:p>
        </p:txBody>
      </p:sp>
      <p:sp>
        <p:nvSpPr>
          <p:cNvPr id="180" name="Google Shape;180;p29"/>
          <p:cNvSpPr txBox="1"/>
          <p:nvPr/>
        </p:nvSpPr>
        <p:spPr>
          <a:xfrm>
            <a:off x="281525" y="1706888"/>
            <a:ext cx="47445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pt-BR">
                <a:solidFill>
                  <a:srgbClr val="7030A0"/>
                </a:solidFill>
                <a:latin typeface="Comfortaa"/>
                <a:ea typeface="Comfortaa"/>
                <a:cs typeface="Comfortaa"/>
                <a:sym typeface="Comfortaa"/>
              </a:rPr>
              <a:t>Porém,</a:t>
            </a:r>
            <a:r>
              <a:rPr b="1" i="0" lang="pt-BR" sz="1400" u="none" cap="none" strike="noStrike">
                <a:solidFill>
                  <a:srgbClr val="7030A0"/>
                </a:solidFill>
                <a:latin typeface="Comfortaa"/>
                <a:ea typeface="Comfortaa"/>
                <a:cs typeface="Comfortaa"/>
                <a:sym typeface="Comfortaa"/>
              </a:rPr>
              <a:t> </a:t>
            </a:r>
            <a:r>
              <a:rPr b="1" lang="pt-BR">
                <a:solidFill>
                  <a:srgbClr val="7030A0"/>
                </a:solidFill>
                <a:latin typeface="Comfortaa"/>
                <a:ea typeface="Comfortaa"/>
                <a:cs typeface="Comfortaa"/>
                <a:sym typeface="Comfortaa"/>
              </a:rPr>
              <a:t>o dado</a:t>
            </a:r>
            <a:r>
              <a:rPr b="1" i="0" lang="pt-BR" sz="1400" u="none" cap="none" strike="noStrike">
                <a:solidFill>
                  <a:srgbClr val="7030A0"/>
                </a:solidFill>
                <a:latin typeface="Comfortaa"/>
                <a:ea typeface="Comfortaa"/>
                <a:cs typeface="Comfortaa"/>
                <a:sym typeface="Comfortaa"/>
              </a:rPr>
              <a:t> não apresenta um significado importante e não leva a nenhuma compreensão quando analisado sozinho. </a:t>
            </a:r>
            <a:endParaRPr b="1"/>
          </a:p>
        </p:txBody>
      </p:sp>
      <p:sp>
        <p:nvSpPr>
          <p:cNvPr id="181" name="Google Shape;181;p29"/>
          <p:cNvSpPr txBox="1"/>
          <p:nvPr/>
        </p:nvSpPr>
        <p:spPr>
          <a:xfrm>
            <a:off x="281525" y="2571750"/>
            <a:ext cx="474452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Ou seja, dados são a matéria-prima da informação, de forma que, quando analisados de forma isolada, não podem ser traduzidos a um significado, isto é, não constituem sozinhos uma informação.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nvSpPr>
        <p:spPr>
          <a:xfrm>
            <a:off x="166750" y="279825"/>
            <a:ext cx="8637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omfortaa"/>
                <a:ea typeface="Comfortaa"/>
                <a:cs typeface="Comfortaa"/>
                <a:sym typeface="Comfortaa"/>
              </a:rPr>
              <a:t>Informação </a:t>
            </a:r>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omfortaa"/>
              <a:ea typeface="Comfortaa"/>
              <a:cs typeface="Comfortaa"/>
              <a:sym typeface="Comfortaa"/>
            </a:endParaRPr>
          </a:p>
        </p:txBody>
      </p:sp>
      <p:sp>
        <p:nvSpPr>
          <p:cNvPr id="187" name="Google Shape;187;p30"/>
          <p:cNvSpPr txBox="1"/>
          <p:nvPr/>
        </p:nvSpPr>
        <p:spPr>
          <a:xfrm>
            <a:off x="281525" y="2431731"/>
            <a:ext cx="4744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A informação é todo material que compõe aquilo que é conhecido. Mas ela, por si só, não é o conhecimento como um todo. </a:t>
            </a:r>
            <a:endParaRPr/>
          </a:p>
        </p:txBody>
      </p:sp>
      <p:sp>
        <p:nvSpPr>
          <p:cNvPr id="188" name="Google Shape;188;p30"/>
          <p:cNvSpPr txBox="1"/>
          <p:nvPr/>
        </p:nvSpPr>
        <p:spPr>
          <a:xfrm>
            <a:off x="281525" y="1172887"/>
            <a:ext cx="3463282"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A informação é uma constatação sólida e comprovada sobre um fato, hipótese ou padrão de comportamento provenientes dos dados.</a:t>
            </a:r>
            <a:endParaRPr/>
          </a:p>
        </p:txBody>
      </p:sp>
      <p:pic>
        <p:nvPicPr>
          <p:cNvPr descr="Ícone de informação roxo (símbolo png)" id="189" name="Google Shape;189;p30"/>
          <p:cNvPicPr preferRelativeResize="0"/>
          <p:nvPr/>
        </p:nvPicPr>
        <p:blipFill rotWithShape="1">
          <a:blip r:embed="rId3">
            <a:alphaModFix/>
          </a:blip>
          <a:srcRect b="0" l="0" r="0" t="0"/>
          <a:stretch/>
        </p:blipFill>
        <p:spPr>
          <a:xfrm>
            <a:off x="5427383" y="916575"/>
            <a:ext cx="3435092" cy="34350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nvSpPr>
        <p:spPr>
          <a:xfrm>
            <a:off x="281525" y="270275"/>
            <a:ext cx="8637300" cy="101563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omfortaa"/>
                <a:ea typeface="Comfortaa"/>
                <a:cs typeface="Comfortaa"/>
                <a:sym typeface="Comfortaa"/>
              </a:rPr>
              <a:t>Conhecimento </a:t>
            </a:r>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omfortaa"/>
              <a:ea typeface="Comfortaa"/>
              <a:cs typeface="Comfortaa"/>
              <a:sym typeface="Comfortaa"/>
            </a:endParaRPr>
          </a:p>
        </p:txBody>
      </p:sp>
      <p:sp>
        <p:nvSpPr>
          <p:cNvPr id="195" name="Google Shape;195;p31"/>
          <p:cNvSpPr txBox="1"/>
          <p:nvPr/>
        </p:nvSpPr>
        <p:spPr>
          <a:xfrm>
            <a:off x="347617" y="1248700"/>
            <a:ext cx="346328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O conhecimento é o entendimento sobre um fato, produto, serviço ou lei, sendo sempre originário de um estudo ou experiência. </a:t>
            </a:r>
            <a:endParaRPr/>
          </a:p>
        </p:txBody>
      </p:sp>
      <p:sp>
        <p:nvSpPr>
          <p:cNvPr id="196" name="Google Shape;196;p31"/>
          <p:cNvSpPr txBox="1"/>
          <p:nvPr/>
        </p:nvSpPr>
        <p:spPr>
          <a:xfrm>
            <a:off x="347617" y="2571750"/>
            <a:ext cx="474452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dk1"/>
                </a:solidFill>
                <a:latin typeface="Comfortaa SemiBold"/>
                <a:ea typeface="Comfortaa SemiBold"/>
                <a:cs typeface="Comfortaa SemiBold"/>
                <a:sym typeface="Comfortaa SemiBold"/>
              </a:rPr>
              <a:t>Tudo isso é conquistado através de três pontos:</a:t>
            </a:r>
            <a:endParaRPr/>
          </a:p>
          <a:p>
            <a:pPr indent="-285750" lvl="0" marL="285750" marR="0" rtl="0" algn="l">
              <a:lnSpc>
                <a:spcPct val="100000"/>
              </a:lnSpc>
              <a:spcBef>
                <a:spcPts val="0"/>
              </a:spcBef>
              <a:spcAft>
                <a:spcPts val="0"/>
              </a:spcAft>
              <a:buClr>
                <a:srgbClr val="000000"/>
              </a:buClr>
              <a:buSzPts val="1400"/>
              <a:buFont typeface="Arial"/>
              <a:buChar char="•"/>
            </a:pPr>
            <a:r>
              <a:rPr b="0" i="0" lang="pt-BR" sz="1400" u="none" cap="none" strike="noStrike">
                <a:solidFill>
                  <a:schemeClr val="dk1"/>
                </a:solidFill>
                <a:latin typeface="Comfortaa SemiBold"/>
                <a:ea typeface="Comfortaa SemiBold"/>
                <a:cs typeface="Comfortaa SemiBold"/>
                <a:sym typeface="Comfortaa SemiBold"/>
              </a:rPr>
              <a:t>Aprendizagem </a:t>
            </a:r>
            <a:endParaRPr/>
          </a:p>
          <a:p>
            <a:pPr indent="-285750" lvl="0" marL="285750" marR="0" rtl="0" algn="l">
              <a:lnSpc>
                <a:spcPct val="100000"/>
              </a:lnSpc>
              <a:spcBef>
                <a:spcPts val="0"/>
              </a:spcBef>
              <a:spcAft>
                <a:spcPts val="0"/>
              </a:spcAft>
              <a:buClr>
                <a:srgbClr val="000000"/>
              </a:buClr>
              <a:buSzPts val="1400"/>
              <a:buFont typeface="Arial"/>
              <a:buChar char="•"/>
            </a:pPr>
            <a:r>
              <a:rPr b="0" i="0" lang="pt-BR" sz="1400" u="none" cap="none" strike="noStrike">
                <a:solidFill>
                  <a:schemeClr val="dk1"/>
                </a:solidFill>
                <a:latin typeface="Comfortaa SemiBold"/>
                <a:ea typeface="Comfortaa SemiBold"/>
                <a:cs typeface="Comfortaa SemiBold"/>
                <a:sym typeface="Comfortaa SemiBold"/>
              </a:rPr>
              <a:t>Percepção </a:t>
            </a:r>
            <a:endParaRPr/>
          </a:p>
          <a:p>
            <a:pPr indent="-285750" lvl="0" marL="285750" marR="0" rtl="0" algn="l">
              <a:lnSpc>
                <a:spcPct val="100000"/>
              </a:lnSpc>
              <a:spcBef>
                <a:spcPts val="0"/>
              </a:spcBef>
              <a:spcAft>
                <a:spcPts val="0"/>
              </a:spcAft>
              <a:buClr>
                <a:srgbClr val="000000"/>
              </a:buClr>
              <a:buSzPts val="1400"/>
              <a:buFont typeface="Arial"/>
              <a:buChar char="•"/>
            </a:pPr>
            <a:r>
              <a:rPr b="0" i="0" lang="pt-BR" sz="1400" u="none" cap="none" strike="noStrike">
                <a:solidFill>
                  <a:schemeClr val="dk1"/>
                </a:solidFill>
                <a:latin typeface="Comfortaa SemiBold"/>
                <a:ea typeface="Comfortaa SemiBold"/>
                <a:cs typeface="Comfortaa SemiBold"/>
                <a:sym typeface="Comfortaa SemiBold"/>
              </a:rPr>
              <a:t>Descoberta </a:t>
            </a:r>
            <a:endParaRPr/>
          </a:p>
        </p:txBody>
      </p:sp>
      <p:pic>
        <p:nvPicPr>
          <p:cNvPr descr="Ícone&#10;&#10;Descrição gerada automaticamente" id="197" name="Google Shape;197;p31"/>
          <p:cNvPicPr preferRelativeResize="0"/>
          <p:nvPr/>
        </p:nvPicPr>
        <p:blipFill rotWithShape="1">
          <a:blip r:embed="rId3">
            <a:alphaModFix/>
          </a:blip>
          <a:srcRect b="0" l="0" r="0" t="0"/>
          <a:stretch/>
        </p:blipFill>
        <p:spPr>
          <a:xfrm>
            <a:off x="5158237" y="611000"/>
            <a:ext cx="3462814" cy="34628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nvSpPr>
        <p:spPr>
          <a:xfrm>
            <a:off x="190500" y="2878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O que é SQL </a:t>
            </a:r>
            <a:endParaRPr/>
          </a:p>
        </p:txBody>
      </p:sp>
      <p:sp>
        <p:nvSpPr>
          <p:cNvPr id="203" name="Google Shape;203;p32"/>
          <p:cNvSpPr txBox="1"/>
          <p:nvPr/>
        </p:nvSpPr>
        <p:spPr>
          <a:xfrm>
            <a:off x="247875" y="1016300"/>
            <a:ext cx="5829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62626"/>
                </a:solidFill>
                <a:highlight>
                  <a:srgbClr val="FFFFFF"/>
                </a:highlight>
                <a:latin typeface="Comfortaa"/>
                <a:ea typeface="Comfortaa"/>
                <a:cs typeface="Comfortaa"/>
                <a:sym typeface="Comfortaa"/>
              </a:rPr>
              <a:t>SQL significa </a:t>
            </a:r>
            <a:r>
              <a:rPr i="1" lang="pt-BR">
                <a:solidFill>
                  <a:srgbClr val="262626"/>
                </a:solidFill>
                <a:highlight>
                  <a:srgbClr val="FFFFFF"/>
                </a:highlight>
                <a:latin typeface="Comfortaa"/>
                <a:ea typeface="Comfortaa"/>
                <a:cs typeface="Comfortaa"/>
                <a:sym typeface="Comfortaa"/>
              </a:rPr>
              <a:t>“</a:t>
            </a:r>
            <a:r>
              <a:rPr b="1" lang="pt-BR">
                <a:solidFill>
                  <a:srgbClr val="5D388D"/>
                </a:solidFill>
                <a:highlight>
                  <a:srgbClr val="FFFFFF"/>
                </a:highlight>
                <a:latin typeface="Comfortaa"/>
                <a:ea typeface="Comfortaa"/>
                <a:cs typeface="Comfortaa"/>
                <a:sym typeface="Comfortaa"/>
              </a:rPr>
              <a:t>Structured Query Language</a:t>
            </a:r>
            <a:r>
              <a:rPr i="1" lang="pt-BR">
                <a:solidFill>
                  <a:srgbClr val="262626"/>
                </a:solidFill>
                <a:highlight>
                  <a:srgbClr val="FFFFFF"/>
                </a:highlight>
                <a:latin typeface="Comfortaa"/>
                <a:ea typeface="Comfortaa"/>
                <a:cs typeface="Comfortaa"/>
                <a:sym typeface="Comfortaa"/>
              </a:rPr>
              <a:t>”</a:t>
            </a:r>
            <a:r>
              <a:rPr lang="pt-BR">
                <a:solidFill>
                  <a:srgbClr val="262626"/>
                </a:solidFill>
                <a:highlight>
                  <a:srgbClr val="FFFFFF"/>
                </a:highlight>
                <a:latin typeface="Comfortaa"/>
                <a:ea typeface="Comfortaa"/>
                <a:cs typeface="Comfortaa"/>
                <a:sym typeface="Comfortaa"/>
              </a:rPr>
              <a:t>, ou “</a:t>
            </a:r>
            <a:r>
              <a:rPr b="1" lang="pt-BR">
                <a:solidFill>
                  <a:srgbClr val="5D388D"/>
                </a:solidFill>
                <a:highlight>
                  <a:srgbClr val="FFFFFF"/>
                </a:highlight>
                <a:latin typeface="Comfortaa"/>
                <a:ea typeface="Comfortaa"/>
                <a:cs typeface="Comfortaa"/>
                <a:sym typeface="Comfortaa"/>
              </a:rPr>
              <a:t>Linguagem de Consulta Estruturada</a:t>
            </a:r>
            <a:r>
              <a:rPr lang="pt-BR">
                <a:solidFill>
                  <a:srgbClr val="262626"/>
                </a:solidFill>
                <a:highlight>
                  <a:srgbClr val="FFFFFF"/>
                </a:highlight>
                <a:latin typeface="Comfortaa"/>
                <a:ea typeface="Comfortaa"/>
                <a:cs typeface="Comfortaa"/>
                <a:sym typeface="Comfortaa"/>
              </a:rPr>
              <a:t>”, em português. Resumidamente, é uma linguagem de programação para lidar com banco de dados relacional (baseado em tabelas). Foi criado para que vários desenvolvedores pudessem acessar e modificar dados de uma empresa simultaneamente, de maneira descomplicada e unificada.</a:t>
            </a:r>
            <a:endParaRPr>
              <a:solidFill>
                <a:srgbClr val="262626"/>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a:solidFill>
                <a:srgbClr val="262626"/>
              </a:solidFill>
              <a:highlight>
                <a:srgbClr val="FFFFFF"/>
              </a:highlight>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pt-BR">
                <a:solidFill>
                  <a:srgbClr val="262626"/>
                </a:solidFill>
                <a:highlight>
                  <a:schemeClr val="lt1"/>
                </a:highlight>
                <a:latin typeface="Comfortaa"/>
                <a:ea typeface="Comfortaa"/>
                <a:cs typeface="Comfortaa"/>
                <a:sym typeface="Comfortaa"/>
              </a:rPr>
              <a:t>A programação SQL pode ser usada para analisar ou executar tarefas em tabelas, principalmente através dos seguintes comandos: inserir (</a:t>
            </a:r>
            <a:r>
              <a:rPr i="1" lang="pt-BR">
                <a:solidFill>
                  <a:srgbClr val="262626"/>
                </a:solidFill>
                <a:highlight>
                  <a:schemeClr val="lt1"/>
                </a:highlight>
                <a:latin typeface="Comfortaa"/>
                <a:ea typeface="Comfortaa"/>
                <a:cs typeface="Comfortaa"/>
                <a:sym typeface="Comfortaa"/>
              </a:rPr>
              <a:t>‘</a:t>
            </a:r>
            <a:r>
              <a:rPr b="1" lang="pt-BR">
                <a:solidFill>
                  <a:srgbClr val="5D388D"/>
                </a:solidFill>
                <a:highlight>
                  <a:schemeClr val="lt1"/>
                </a:highlight>
                <a:latin typeface="Comfortaa"/>
                <a:ea typeface="Comfortaa"/>
                <a:cs typeface="Comfortaa"/>
                <a:sym typeface="Comfortaa"/>
              </a:rPr>
              <a:t>insert</a:t>
            </a:r>
            <a:r>
              <a:rPr i="1" lang="pt-BR">
                <a:solidFill>
                  <a:srgbClr val="262626"/>
                </a:solidFill>
                <a:highlight>
                  <a:schemeClr val="lt1"/>
                </a:highlight>
                <a:latin typeface="Comfortaa"/>
                <a:ea typeface="Comfortaa"/>
                <a:cs typeface="Comfortaa"/>
                <a:sym typeface="Comfortaa"/>
              </a:rPr>
              <a:t>’</a:t>
            </a:r>
            <a:r>
              <a:rPr lang="pt-BR">
                <a:solidFill>
                  <a:srgbClr val="262626"/>
                </a:solidFill>
                <a:highlight>
                  <a:schemeClr val="lt1"/>
                </a:highlight>
                <a:latin typeface="Comfortaa"/>
                <a:ea typeface="Comfortaa"/>
                <a:cs typeface="Comfortaa"/>
                <a:sym typeface="Comfortaa"/>
              </a:rPr>
              <a:t>), pesquisar (</a:t>
            </a:r>
            <a:r>
              <a:rPr i="1" lang="pt-BR">
                <a:solidFill>
                  <a:srgbClr val="262626"/>
                </a:solidFill>
                <a:highlight>
                  <a:schemeClr val="lt1"/>
                </a:highlight>
                <a:latin typeface="Comfortaa"/>
                <a:ea typeface="Comfortaa"/>
                <a:cs typeface="Comfortaa"/>
                <a:sym typeface="Comfortaa"/>
              </a:rPr>
              <a:t>‘</a:t>
            </a:r>
            <a:r>
              <a:rPr b="1" lang="pt-BR">
                <a:solidFill>
                  <a:srgbClr val="5D388D"/>
                </a:solidFill>
                <a:highlight>
                  <a:schemeClr val="lt1"/>
                </a:highlight>
                <a:latin typeface="Comfortaa"/>
                <a:ea typeface="Comfortaa"/>
                <a:cs typeface="Comfortaa"/>
                <a:sym typeface="Comfortaa"/>
              </a:rPr>
              <a:t>search</a:t>
            </a:r>
            <a:r>
              <a:rPr i="1" lang="pt-BR">
                <a:solidFill>
                  <a:srgbClr val="262626"/>
                </a:solidFill>
                <a:highlight>
                  <a:schemeClr val="lt1"/>
                </a:highlight>
                <a:latin typeface="Comfortaa"/>
                <a:ea typeface="Comfortaa"/>
                <a:cs typeface="Comfortaa"/>
                <a:sym typeface="Comfortaa"/>
              </a:rPr>
              <a:t>’</a:t>
            </a:r>
            <a:r>
              <a:rPr lang="pt-BR">
                <a:solidFill>
                  <a:srgbClr val="262626"/>
                </a:solidFill>
                <a:highlight>
                  <a:schemeClr val="lt1"/>
                </a:highlight>
                <a:latin typeface="Comfortaa"/>
                <a:ea typeface="Comfortaa"/>
                <a:cs typeface="Comfortaa"/>
                <a:sym typeface="Comfortaa"/>
              </a:rPr>
              <a:t>), atualizar (</a:t>
            </a:r>
            <a:r>
              <a:rPr i="1" lang="pt-BR">
                <a:solidFill>
                  <a:srgbClr val="262626"/>
                </a:solidFill>
                <a:highlight>
                  <a:schemeClr val="lt1"/>
                </a:highlight>
                <a:latin typeface="Comfortaa"/>
                <a:ea typeface="Comfortaa"/>
                <a:cs typeface="Comfortaa"/>
                <a:sym typeface="Comfortaa"/>
              </a:rPr>
              <a:t>‘</a:t>
            </a:r>
            <a:r>
              <a:rPr b="1" lang="pt-BR">
                <a:solidFill>
                  <a:srgbClr val="5D388D"/>
                </a:solidFill>
                <a:highlight>
                  <a:schemeClr val="lt1"/>
                </a:highlight>
                <a:latin typeface="Comfortaa"/>
                <a:ea typeface="Comfortaa"/>
                <a:cs typeface="Comfortaa"/>
                <a:sym typeface="Comfortaa"/>
              </a:rPr>
              <a:t>update</a:t>
            </a:r>
            <a:r>
              <a:rPr i="1" lang="pt-BR">
                <a:solidFill>
                  <a:srgbClr val="262626"/>
                </a:solidFill>
                <a:highlight>
                  <a:schemeClr val="lt1"/>
                </a:highlight>
                <a:latin typeface="Comfortaa"/>
                <a:ea typeface="Comfortaa"/>
                <a:cs typeface="Comfortaa"/>
                <a:sym typeface="Comfortaa"/>
              </a:rPr>
              <a:t>’</a:t>
            </a:r>
            <a:r>
              <a:rPr lang="pt-BR">
                <a:solidFill>
                  <a:srgbClr val="262626"/>
                </a:solidFill>
                <a:highlight>
                  <a:schemeClr val="lt1"/>
                </a:highlight>
                <a:latin typeface="Comfortaa"/>
                <a:ea typeface="Comfortaa"/>
                <a:cs typeface="Comfortaa"/>
                <a:sym typeface="Comfortaa"/>
              </a:rPr>
              <a:t>) e excluir (</a:t>
            </a:r>
            <a:r>
              <a:rPr i="1" lang="pt-BR">
                <a:solidFill>
                  <a:srgbClr val="262626"/>
                </a:solidFill>
                <a:highlight>
                  <a:schemeClr val="lt1"/>
                </a:highlight>
                <a:latin typeface="Comfortaa"/>
                <a:ea typeface="Comfortaa"/>
                <a:cs typeface="Comfortaa"/>
                <a:sym typeface="Comfortaa"/>
              </a:rPr>
              <a:t>‘</a:t>
            </a:r>
            <a:r>
              <a:rPr b="1" lang="pt-BR">
                <a:solidFill>
                  <a:srgbClr val="5D388D"/>
                </a:solidFill>
                <a:highlight>
                  <a:schemeClr val="lt1"/>
                </a:highlight>
                <a:latin typeface="Comfortaa"/>
                <a:ea typeface="Comfortaa"/>
                <a:cs typeface="Comfortaa"/>
                <a:sym typeface="Comfortaa"/>
              </a:rPr>
              <a:t>delete</a:t>
            </a:r>
            <a:r>
              <a:rPr i="1" lang="pt-BR">
                <a:solidFill>
                  <a:srgbClr val="262626"/>
                </a:solidFill>
                <a:highlight>
                  <a:schemeClr val="lt1"/>
                </a:highlight>
                <a:latin typeface="Comfortaa"/>
                <a:ea typeface="Comfortaa"/>
                <a:cs typeface="Comfortaa"/>
                <a:sym typeface="Comfortaa"/>
              </a:rPr>
              <a:t>’</a:t>
            </a:r>
            <a:r>
              <a:rPr lang="pt-BR">
                <a:solidFill>
                  <a:srgbClr val="262626"/>
                </a:solidFill>
                <a:highlight>
                  <a:schemeClr val="lt1"/>
                </a:highlight>
                <a:latin typeface="Comfortaa"/>
                <a:ea typeface="Comfortaa"/>
                <a:cs typeface="Comfortaa"/>
                <a:sym typeface="Comfortaa"/>
              </a:rPr>
              <a:t>). Porém, isso não significa que o SQL não possa fazer coisas mais avançadas, como escrever </a:t>
            </a:r>
            <a:r>
              <a:rPr i="1" lang="pt-BR">
                <a:solidFill>
                  <a:srgbClr val="262626"/>
                </a:solidFill>
                <a:highlight>
                  <a:schemeClr val="lt1"/>
                </a:highlight>
                <a:latin typeface="Comfortaa"/>
                <a:ea typeface="Comfortaa"/>
                <a:cs typeface="Comfortaa"/>
                <a:sym typeface="Comfortaa"/>
              </a:rPr>
              <a:t>queries</a:t>
            </a:r>
            <a:r>
              <a:rPr lang="pt-BR">
                <a:solidFill>
                  <a:srgbClr val="262626"/>
                </a:solidFill>
                <a:highlight>
                  <a:schemeClr val="lt1"/>
                </a:highlight>
                <a:latin typeface="Comfortaa"/>
                <a:ea typeface="Comfortaa"/>
                <a:cs typeface="Comfortaa"/>
                <a:sym typeface="Comfortaa"/>
              </a:rPr>
              <a:t> (comandos de consulta) com múltiplas informações.</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rgbClr val="262626"/>
              </a:solidFill>
              <a:highlight>
                <a:srgbClr val="FFFFFF"/>
              </a:highlight>
              <a:latin typeface="Comfortaa"/>
              <a:ea typeface="Comfortaa"/>
              <a:cs typeface="Comfortaa"/>
              <a:sym typeface="Comfortaa"/>
            </a:endParaRPr>
          </a:p>
        </p:txBody>
      </p:sp>
      <p:pic>
        <p:nvPicPr>
          <p:cNvPr id="204" name="Google Shape;204;p32"/>
          <p:cNvPicPr preferRelativeResize="0"/>
          <p:nvPr/>
        </p:nvPicPr>
        <p:blipFill rotWithShape="1">
          <a:blip r:embed="rId3">
            <a:alphaModFix/>
          </a:blip>
          <a:srcRect b="0" l="39838" r="0" t="26427"/>
          <a:stretch/>
        </p:blipFill>
        <p:spPr>
          <a:xfrm>
            <a:off x="6341500" y="1846000"/>
            <a:ext cx="4160726" cy="2862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nvSpPr>
        <p:spPr>
          <a:xfrm>
            <a:off x="574700" y="488500"/>
            <a:ext cx="8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0" name="Google Shape;210;p33"/>
          <p:cNvSpPr txBox="1"/>
          <p:nvPr/>
        </p:nvSpPr>
        <p:spPr>
          <a:xfrm>
            <a:off x="177050" y="238100"/>
            <a:ext cx="7629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Qual a diferença entre SQL Server e MySQL ?</a:t>
            </a:r>
            <a:endParaRPr b="1" sz="2700">
              <a:solidFill>
                <a:srgbClr val="5D388D"/>
              </a:solidFill>
              <a:latin typeface="Comfortaa"/>
              <a:ea typeface="Comfortaa"/>
              <a:cs typeface="Comfortaa"/>
              <a:sym typeface="Comfortaa"/>
            </a:endParaRPr>
          </a:p>
        </p:txBody>
      </p:sp>
      <p:sp>
        <p:nvSpPr>
          <p:cNvPr id="211" name="Google Shape;211;p33"/>
          <p:cNvSpPr txBox="1"/>
          <p:nvPr/>
        </p:nvSpPr>
        <p:spPr>
          <a:xfrm>
            <a:off x="71825" y="1196500"/>
            <a:ext cx="82755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pt-BR">
                <a:highlight>
                  <a:srgbClr val="FFFFFF"/>
                </a:highlight>
                <a:latin typeface="Comfortaa"/>
                <a:ea typeface="Comfortaa"/>
                <a:cs typeface="Comfortaa"/>
                <a:sym typeface="Comfortaa"/>
              </a:rPr>
              <a:t>Uma diferença entre MySQL e SQL Server é que o SQL Server não possui nenhuma dificuldade em inserir ou excluir datas.</a:t>
            </a:r>
            <a:endParaRPr>
              <a:highlight>
                <a:srgbClr val="FFFFFF"/>
              </a:highlight>
              <a:latin typeface="Comfortaa"/>
              <a:ea typeface="Comfortaa"/>
              <a:cs typeface="Comfortaa"/>
              <a:sym typeface="Comfortaa"/>
            </a:endParaRPr>
          </a:p>
          <a:p>
            <a:pPr indent="0" lvl="0" marL="457200" rtl="0" algn="l">
              <a:spcBef>
                <a:spcPts val="0"/>
              </a:spcBef>
              <a:spcAft>
                <a:spcPts val="0"/>
              </a:spcAft>
              <a:buNone/>
            </a:pPr>
            <a:r>
              <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pt-BR">
                <a:highlight>
                  <a:srgbClr val="FFFFFF"/>
                </a:highlight>
                <a:latin typeface="Comfortaa"/>
                <a:ea typeface="Comfortaa"/>
                <a:cs typeface="Comfortaa"/>
                <a:sym typeface="Comfortaa"/>
              </a:rPr>
              <a:t>O MySQL é um banco de dados relacional de código aberto, podendo ser utilizado em todas as plataformas e sistemas operacionais, como o Linux e o Mac OS, já o SQL Server. Por ser da Microsoft, só roda nos sistemas da Microsoft, o Windows.</a:t>
            </a:r>
            <a:endParaRPr>
              <a:highlight>
                <a:srgbClr val="FFFFFF"/>
              </a:highlight>
              <a:latin typeface="Comfortaa"/>
              <a:ea typeface="Comfortaa"/>
              <a:cs typeface="Comfortaa"/>
              <a:sym typeface="Comfortaa"/>
            </a:endParaRPr>
          </a:p>
          <a:p>
            <a:pPr indent="0" lvl="0" marL="457200" rtl="0" algn="l">
              <a:spcBef>
                <a:spcPts val="0"/>
              </a:spcBef>
              <a:spcAft>
                <a:spcPts val="0"/>
              </a:spcAft>
              <a:buNone/>
            </a:pPr>
            <a:r>
              <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pt-BR">
                <a:highlight>
                  <a:srgbClr val="FFFFFF"/>
                </a:highlight>
                <a:latin typeface="Comfortaa"/>
                <a:ea typeface="Comfortaa"/>
                <a:cs typeface="Comfortaa"/>
                <a:sym typeface="Comfortaa"/>
              </a:rPr>
              <a:t>O SQL Server também é um sistema gerenciador de banco de dados relacional, porém não possui código aberto</a:t>
            </a:r>
            <a:endParaRPr>
              <a:highlight>
                <a:srgbClr val="FFFFFF"/>
              </a:highlight>
              <a:latin typeface="Comfortaa"/>
              <a:ea typeface="Comfortaa"/>
              <a:cs typeface="Comfortaa"/>
              <a:sym typeface="Comfortaa"/>
            </a:endParaRPr>
          </a:p>
          <a:p>
            <a:pPr indent="0" lvl="0" marL="457200" rtl="0" algn="l">
              <a:spcBef>
                <a:spcPts val="0"/>
              </a:spcBef>
              <a:spcAft>
                <a:spcPts val="0"/>
              </a:spcAft>
              <a:buNone/>
            </a:pPr>
            <a:r>
              <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pt-BR">
                <a:highlight>
                  <a:srgbClr val="FFFFFF"/>
                </a:highlight>
                <a:latin typeface="Comfortaa"/>
                <a:ea typeface="Comfortaa"/>
                <a:cs typeface="Comfortaa"/>
                <a:sym typeface="Comfortaa"/>
              </a:rPr>
              <a:t>Outra diferença entre MySQL e SQL Server é que o MySQL funciona apenas no idioma inglês, e o SQL Server oferece suporte para múltiplas linguagens.</a:t>
            </a:r>
            <a:endParaRPr>
              <a:highlight>
                <a:srgbClr val="FFFFFF"/>
              </a:highlight>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nvSpPr>
        <p:spPr>
          <a:xfrm>
            <a:off x="281525" y="27027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Conceitos básicos</a:t>
            </a:r>
            <a:endParaRPr b="1" i="0" sz="2700" u="none" cap="none" strike="noStrike">
              <a:solidFill>
                <a:srgbClr val="5D388D"/>
              </a:solidFill>
              <a:latin typeface="Comfortaa"/>
              <a:ea typeface="Comfortaa"/>
              <a:cs typeface="Comfortaa"/>
              <a:sym typeface="Comfortaa"/>
            </a:endParaRPr>
          </a:p>
        </p:txBody>
      </p:sp>
      <p:sp>
        <p:nvSpPr>
          <p:cNvPr id="217" name="Google Shape;217;p34"/>
          <p:cNvSpPr txBox="1"/>
          <p:nvPr/>
        </p:nvSpPr>
        <p:spPr>
          <a:xfrm>
            <a:off x="439175" y="945925"/>
            <a:ext cx="823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1400" u="none" cap="none" strike="noStrike">
              <a:solidFill>
                <a:srgbClr val="7030A0"/>
              </a:solidFill>
              <a:latin typeface="Comfortaa SemiBold"/>
              <a:ea typeface="Comfortaa SemiBold"/>
              <a:cs typeface="Comfortaa SemiBold"/>
              <a:sym typeface="Comfortaa SemiBold"/>
            </a:endParaRPr>
          </a:p>
        </p:txBody>
      </p:sp>
      <p:sp>
        <p:nvSpPr>
          <p:cNvPr id="218" name="Google Shape;218;p34"/>
          <p:cNvSpPr txBox="1"/>
          <p:nvPr/>
        </p:nvSpPr>
        <p:spPr>
          <a:xfrm>
            <a:off x="343475" y="870575"/>
            <a:ext cx="802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rgbClr val="5D388D"/>
                </a:solidFill>
                <a:latin typeface="Comfortaa"/>
                <a:ea typeface="Comfortaa"/>
                <a:cs typeface="Comfortaa"/>
                <a:sym typeface="Comfortaa"/>
              </a:rPr>
              <a:t>Banco de dados</a:t>
            </a:r>
            <a:r>
              <a:rPr lang="pt-BR">
                <a:solidFill>
                  <a:srgbClr val="5D388D"/>
                </a:solidFill>
                <a:latin typeface="Comfortaa"/>
                <a:ea typeface="Comfortaa"/>
                <a:cs typeface="Comfortaa"/>
                <a:sym typeface="Comfortaa"/>
              </a:rPr>
              <a:t> </a:t>
            </a:r>
            <a:r>
              <a:rPr lang="pt-BR">
                <a:latin typeface="Comfortaa"/>
                <a:ea typeface="Comfortaa"/>
                <a:cs typeface="Comfortaa"/>
                <a:sym typeface="Comfortaa"/>
              </a:rPr>
              <a:t>– Representa o arquivo físico de dados, armazenados em dispositivos periféricos, onde estão armazenados os dados de diversos sistemas, para consulta e atualização pelo usuário.</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None/>
            </a:pPr>
            <a:r>
              <a:rPr b="1" lang="pt-BR">
                <a:solidFill>
                  <a:srgbClr val="5D388D"/>
                </a:solidFill>
                <a:latin typeface="Comfortaa"/>
                <a:ea typeface="Comfortaa"/>
                <a:cs typeface="Comfortaa"/>
                <a:sym typeface="Comfortaa"/>
              </a:rPr>
              <a:t>Dado</a:t>
            </a:r>
            <a:r>
              <a:rPr lang="pt-BR">
                <a:solidFill>
                  <a:srgbClr val="5D388D"/>
                </a:solidFill>
                <a:latin typeface="Comfortaa"/>
                <a:ea typeface="Comfortaa"/>
                <a:cs typeface="Comfortaa"/>
                <a:sym typeface="Comfortaa"/>
              </a:rPr>
              <a:t> </a:t>
            </a:r>
            <a:r>
              <a:rPr lang="pt-BR">
                <a:latin typeface="Comfortaa"/>
                <a:ea typeface="Comfortaa"/>
                <a:cs typeface="Comfortaa"/>
                <a:sym typeface="Comfortaa"/>
              </a:rPr>
              <a:t>-  É o valor do campo quando é armazenado no Banco de Dados.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None/>
            </a:pPr>
            <a:r>
              <a:rPr b="1" lang="pt-BR">
                <a:solidFill>
                  <a:srgbClr val="5D388D"/>
                </a:solidFill>
                <a:latin typeface="Comfortaa"/>
                <a:ea typeface="Comfortaa"/>
                <a:cs typeface="Comfortaa"/>
                <a:sym typeface="Comfortaa"/>
              </a:rPr>
              <a:t>Tabelas lógicas </a:t>
            </a:r>
            <a:r>
              <a:rPr lang="pt-BR">
                <a:latin typeface="Comfortaa"/>
                <a:ea typeface="Comfortaa"/>
                <a:cs typeface="Comfortaa"/>
                <a:sym typeface="Comfortaa"/>
              </a:rPr>
              <a:t>– Representam as estruturas de armazenamento de dados (arquivos) dos sistemas.</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None/>
            </a:pPr>
            <a:r>
              <a:rPr b="1" lang="pt-BR">
                <a:solidFill>
                  <a:srgbClr val="5D388D"/>
                </a:solidFill>
                <a:latin typeface="Comfortaa"/>
                <a:ea typeface="Comfortaa"/>
                <a:cs typeface="Comfortaa"/>
                <a:sym typeface="Comfortaa"/>
              </a:rPr>
              <a:t>SGDB</a:t>
            </a:r>
            <a:r>
              <a:rPr lang="pt-BR">
                <a:solidFill>
                  <a:srgbClr val="5D388D"/>
                </a:solidFill>
                <a:latin typeface="Comfortaa"/>
                <a:ea typeface="Comfortaa"/>
                <a:cs typeface="Comfortaa"/>
                <a:sym typeface="Comfortaa"/>
              </a:rPr>
              <a:t> </a:t>
            </a:r>
            <a:r>
              <a:rPr lang="pt-BR">
                <a:latin typeface="Comfortaa"/>
                <a:ea typeface="Comfortaa"/>
                <a:cs typeface="Comfortaa"/>
                <a:sym typeface="Comfortaa"/>
              </a:rPr>
              <a:t>(Sistema Gerenciador de Banco de Dados) – É o software responsável pelo gerenciamento (armazenamento e recuperação) dos dados no Banco de Dados.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pt-BR">
                <a:solidFill>
                  <a:srgbClr val="5D388D"/>
                </a:solidFill>
                <a:latin typeface="Comfortaa"/>
                <a:ea typeface="Comfortaa"/>
                <a:cs typeface="Comfortaa"/>
                <a:sym typeface="Comfortaa"/>
              </a:rPr>
              <a:t>Modelo de Banco de Dados</a:t>
            </a:r>
            <a:r>
              <a:rPr lang="pt-BR">
                <a:solidFill>
                  <a:srgbClr val="5D388D"/>
                </a:solidFill>
                <a:latin typeface="Comfortaa"/>
                <a:ea typeface="Comfortaa"/>
                <a:cs typeface="Comfortaa"/>
                <a:sym typeface="Comfortaa"/>
              </a:rPr>
              <a:t> </a:t>
            </a:r>
            <a:r>
              <a:rPr lang="pt-BR">
                <a:latin typeface="Comfortaa"/>
                <a:ea typeface="Comfortaa"/>
                <a:cs typeface="Comfortaa"/>
                <a:sym typeface="Comfortaa"/>
              </a:rPr>
              <a:t>– Modelo Relacional, Modelo Hierárquico e Modelo de Rede. Representa a estrutura física no qual o armazenamento dos dados foram projetados. O modelo identifica a estrutura interna de recuperação e armazenamento dos dados no qual o SGDB foi projetado.</a:t>
            </a:r>
            <a:endParaRPr>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p:nvPr/>
        </p:nvSpPr>
        <p:spPr>
          <a:xfrm>
            <a:off x="253350" y="945925"/>
            <a:ext cx="8477400" cy="3433200"/>
          </a:xfrm>
          <a:prstGeom prst="rect">
            <a:avLst/>
          </a:prstGeom>
          <a:solidFill>
            <a:srgbClr val="5D38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0124D"/>
              </a:highlight>
            </a:endParaRPr>
          </a:p>
        </p:txBody>
      </p:sp>
      <p:sp>
        <p:nvSpPr>
          <p:cNvPr id="224" name="Google Shape;224;p35"/>
          <p:cNvSpPr txBox="1"/>
          <p:nvPr/>
        </p:nvSpPr>
        <p:spPr>
          <a:xfrm>
            <a:off x="253350" y="345791"/>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Memorizando</a:t>
            </a:r>
            <a:endParaRPr b="1" i="0" sz="2700" u="none" cap="none" strike="noStrike">
              <a:solidFill>
                <a:srgbClr val="5D388D"/>
              </a:solidFill>
              <a:latin typeface="Comfortaa"/>
              <a:ea typeface="Comfortaa"/>
              <a:cs typeface="Comfortaa"/>
              <a:sym typeface="Comfortaa"/>
            </a:endParaRPr>
          </a:p>
        </p:txBody>
      </p:sp>
      <p:sp>
        <p:nvSpPr>
          <p:cNvPr id="225" name="Google Shape;225;p35"/>
          <p:cNvSpPr txBox="1"/>
          <p:nvPr/>
        </p:nvSpPr>
        <p:spPr>
          <a:xfrm>
            <a:off x="253350" y="1196463"/>
            <a:ext cx="4930500" cy="1477500"/>
          </a:xfrm>
          <a:prstGeom prst="rect">
            <a:avLst/>
          </a:prstGeom>
          <a:solidFill>
            <a:srgbClr val="5D388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1400" u="none" cap="none" strike="noStrike">
                <a:solidFill>
                  <a:schemeClr val="lt1"/>
                </a:solidFill>
                <a:latin typeface="Comfortaa SemiBold"/>
                <a:ea typeface="Comfortaa SemiBold"/>
                <a:cs typeface="Comfortaa SemiBold"/>
                <a:sym typeface="Comfortaa SemiBold"/>
              </a:rPr>
              <a:t>1. Para transformar dados em informação eles precisam ser</a:t>
            </a:r>
            <a:r>
              <a:rPr lang="pt-BR">
                <a:solidFill>
                  <a:schemeClr val="lt1"/>
                </a:solidFill>
                <a:latin typeface="Comfortaa SemiBold"/>
                <a:ea typeface="Comfortaa SemiBold"/>
                <a:cs typeface="Comfortaa SemiBold"/>
                <a:sym typeface="Comfortaa SemiBold"/>
              </a:rPr>
              <a:t>?</a:t>
            </a:r>
            <a:endParaRPr>
              <a:solidFill>
                <a:schemeClr val="lt1"/>
              </a:solidFill>
            </a:endParaRPr>
          </a:p>
          <a:p>
            <a:pPr indent="-285750" lvl="0" marL="742950" marR="0" rtl="0" algn="l">
              <a:lnSpc>
                <a:spcPct val="100000"/>
              </a:lnSpc>
              <a:spcBef>
                <a:spcPts val="0"/>
              </a:spcBef>
              <a:spcAft>
                <a:spcPts val="0"/>
              </a:spcAft>
              <a:buClr>
                <a:schemeClr val="lt1"/>
              </a:buClr>
              <a:buSzPts val="1400"/>
              <a:buFont typeface="Arial"/>
              <a:buAutoNum type="alphaUcPeriod"/>
            </a:pPr>
            <a:r>
              <a:rPr b="0" i="0" lang="pt-BR" sz="1400" u="none" cap="none" strike="noStrike">
                <a:solidFill>
                  <a:schemeClr val="lt1"/>
                </a:solidFill>
                <a:latin typeface="Comfortaa SemiBold"/>
                <a:ea typeface="Comfortaa SemiBold"/>
                <a:cs typeface="Comfortaa SemiBold"/>
                <a:sym typeface="Comfortaa SemiBold"/>
              </a:rPr>
              <a:t>Externados </a:t>
            </a:r>
            <a:endParaRPr>
              <a:solidFill>
                <a:schemeClr val="lt1"/>
              </a:solidFill>
            </a:endParaRPr>
          </a:p>
          <a:p>
            <a:pPr indent="-285750" lvl="0" marL="742950" marR="0" rtl="0" algn="l">
              <a:lnSpc>
                <a:spcPct val="100000"/>
              </a:lnSpc>
              <a:spcBef>
                <a:spcPts val="0"/>
              </a:spcBef>
              <a:spcAft>
                <a:spcPts val="0"/>
              </a:spcAft>
              <a:buClr>
                <a:schemeClr val="lt1"/>
              </a:buClr>
              <a:buSzPts val="1400"/>
              <a:buFont typeface="Arial"/>
              <a:buAutoNum type="alphaUcPeriod"/>
            </a:pPr>
            <a:r>
              <a:rPr b="0" i="0" lang="pt-BR" sz="1400" u="none" cap="none" strike="noStrike">
                <a:solidFill>
                  <a:schemeClr val="lt1"/>
                </a:solidFill>
                <a:latin typeface="Comfortaa SemiBold"/>
                <a:ea typeface="Comfortaa SemiBold"/>
                <a:cs typeface="Comfortaa SemiBold"/>
                <a:sym typeface="Comfortaa SemiBold"/>
              </a:rPr>
              <a:t>Vendidos </a:t>
            </a:r>
            <a:endParaRPr>
              <a:solidFill>
                <a:schemeClr val="lt1"/>
              </a:solidFill>
            </a:endParaRPr>
          </a:p>
          <a:p>
            <a:pPr indent="-285750" lvl="0" marL="742950" marR="0" rtl="0" algn="l">
              <a:lnSpc>
                <a:spcPct val="100000"/>
              </a:lnSpc>
              <a:spcBef>
                <a:spcPts val="0"/>
              </a:spcBef>
              <a:spcAft>
                <a:spcPts val="0"/>
              </a:spcAft>
              <a:buClr>
                <a:schemeClr val="lt1"/>
              </a:buClr>
              <a:buSzPts val="1400"/>
              <a:buFont typeface="Arial"/>
              <a:buAutoNum type="alphaUcPeriod"/>
            </a:pPr>
            <a:r>
              <a:rPr b="0" i="0" lang="pt-BR" sz="1400" u="none" cap="none" strike="noStrike">
                <a:solidFill>
                  <a:schemeClr val="lt1"/>
                </a:solidFill>
                <a:latin typeface="Comfortaa SemiBold"/>
                <a:ea typeface="Comfortaa SemiBold"/>
                <a:cs typeface="Comfortaa SemiBold"/>
                <a:sym typeface="Comfortaa SemiBold"/>
              </a:rPr>
              <a:t>Codificados </a:t>
            </a:r>
            <a:endParaRPr>
              <a:solidFill>
                <a:schemeClr val="lt1"/>
              </a:solidFill>
            </a:endParaRPr>
          </a:p>
          <a:p>
            <a:pPr indent="-285750" lvl="0" marL="742950" marR="0" rtl="0" algn="l">
              <a:lnSpc>
                <a:spcPct val="100000"/>
              </a:lnSpc>
              <a:spcBef>
                <a:spcPts val="0"/>
              </a:spcBef>
              <a:spcAft>
                <a:spcPts val="0"/>
              </a:spcAft>
              <a:buClr>
                <a:schemeClr val="lt1"/>
              </a:buClr>
              <a:buSzPts val="1400"/>
              <a:buFont typeface="Arial"/>
              <a:buAutoNum type="alphaUcPeriod"/>
            </a:pPr>
            <a:r>
              <a:rPr b="0" i="0" lang="pt-BR" sz="1400" u="none" cap="none" strike="noStrike">
                <a:solidFill>
                  <a:schemeClr val="lt1"/>
                </a:solidFill>
                <a:latin typeface="Comfortaa SemiBold"/>
                <a:ea typeface="Comfortaa SemiBold"/>
                <a:cs typeface="Comfortaa SemiBold"/>
                <a:sym typeface="Comfortaa SemiBold"/>
              </a:rPr>
              <a:t>Processados</a:t>
            </a:r>
            <a:r>
              <a:rPr b="0" i="0" lang="pt-BR" sz="1400" u="none" cap="none" strike="noStrike">
                <a:solidFill>
                  <a:schemeClr val="dk1"/>
                </a:solidFill>
                <a:latin typeface="Comfortaa SemiBold"/>
                <a:ea typeface="Comfortaa SemiBold"/>
                <a:cs typeface="Comfortaa SemiBold"/>
                <a:sym typeface="Comfortaa SemiBold"/>
              </a:rPr>
              <a:t> </a:t>
            </a:r>
            <a:endParaRPr b="0" i="0" sz="1400" u="none" cap="none" strike="noStrike">
              <a:solidFill>
                <a:schemeClr val="dk1"/>
              </a:solidFill>
              <a:latin typeface="Comfortaa SemiBold"/>
              <a:ea typeface="Comfortaa SemiBold"/>
              <a:cs typeface="Comfortaa SemiBold"/>
              <a:sym typeface="Comfortaa SemiBold"/>
            </a:endParaRPr>
          </a:p>
        </p:txBody>
      </p:sp>
      <p:sp>
        <p:nvSpPr>
          <p:cNvPr id="226" name="Google Shape;226;p35"/>
          <p:cNvSpPr txBox="1"/>
          <p:nvPr/>
        </p:nvSpPr>
        <p:spPr>
          <a:xfrm>
            <a:off x="346263" y="2924125"/>
            <a:ext cx="4744500" cy="1169700"/>
          </a:xfrm>
          <a:prstGeom prst="rect">
            <a:avLst/>
          </a:prstGeom>
          <a:solidFill>
            <a:srgbClr val="5D388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lt1"/>
                </a:solidFill>
                <a:latin typeface="Comfortaa SemiBold"/>
                <a:ea typeface="Comfortaa SemiBold"/>
                <a:cs typeface="Comfortaa SemiBold"/>
                <a:sym typeface="Comfortaa SemiBold"/>
              </a:rPr>
              <a:t>2. Informação é um dado que foi fornecido....</a:t>
            </a:r>
            <a:endParaRPr>
              <a:solidFill>
                <a:schemeClr val="lt1"/>
              </a:solidFill>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Um código </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Um espaçamento de armazenamento </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Um significado </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Algumas regras </a:t>
            </a:r>
            <a:endParaRPr/>
          </a:p>
        </p:txBody>
      </p:sp>
      <p:sp>
        <p:nvSpPr>
          <p:cNvPr id="227" name="Google Shape;227;p35"/>
          <p:cNvSpPr txBox="1"/>
          <p:nvPr/>
        </p:nvSpPr>
        <p:spPr>
          <a:xfrm>
            <a:off x="4708341" y="2816286"/>
            <a:ext cx="38928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lt1"/>
                </a:solidFill>
                <a:latin typeface="Comfortaa SemiBold"/>
                <a:ea typeface="Comfortaa SemiBold"/>
                <a:cs typeface="Comfortaa SemiBold"/>
                <a:sym typeface="Comfortaa SemiBold"/>
              </a:rPr>
              <a:t>4. Qual alternativa representa um DADO? </a:t>
            </a:r>
            <a:endParaRPr>
              <a:solidFill>
                <a:schemeClr val="lt1"/>
              </a:solidFill>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23.</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2.000 pessoas.</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Um quadro com 6 lados. </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Uma figura geométrica</a:t>
            </a:r>
            <a:r>
              <a:rPr b="0" i="0" lang="pt-BR" sz="1400" u="none" cap="none" strike="noStrike">
                <a:solidFill>
                  <a:schemeClr val="dk1"/>
                </a:solidFill>
                <a:latin typeface="Comfortaa SemiBold"/>
                <a:ea typeface="Comfortaa SemiBold"/>
                <a:cs typeface="Comfortaa SemiBold"/>
                <a:sym typeface="Comfortaa SemiBold"/>
              </a:rPr>
              <a:t>.</a:t>
            </a:r>
            <a:endParaRPr/>
          </a:p>
        </p:txBody>
      </p:sp>
      <p:sp>
        <p:nvSpPr>
          <p:cNvPr id="228" name="Google Shape;228;p35"/>
          <p:cNvSpPr txBox="1"/>
          <p:nvPr/>
        </p:nvSpPr>
        <p:spPr>
          <a:xfrm>
            <a:off x="4708353" y="1128229"/>
            <a:ext cx="37068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chemeClr val="lt1"/>
                </a:solidFill>
                <a:latin typeface="Comfortaa SemiBold"/>
                <a:ea typeface="Comfortaa SemiBold"/>
                <a:cs typeface="Comfortaa SemiBold"/>
                <a:sym typeface="Comfortaa SemiBold"/>
              </a:rPr>
              <a:t>3.  Conhecimento é a aplicação de... </a:t>
            </a:r>
            <a:endParaRPr>
              <a:solidFill>
                <a:schemeClr val="lt1"/>
              </a:solidFill>
            </a:endParaRPr>
          </a:p>
          <a:p>
            <a:pPr indent="0" lvl="0" marL="0" marR="0" rtl="0" algn="l">
              <a:lnSpc>
                <a:spcPct val="100000"/>
              </a:lnSpc>
              <a:spcBef>
                <a:spcPts val="0"/>
              </a:spcBef>
              <a:spcAft>
                <a:spcPts val="0"/>
              </a:spcAft>
              <a:buNone/>
            </a:pPr>
            <a:r>
              <a:rPr b="0" i="0" lang="pt-BR" sz="1400" u="none" cap="none" strike="noStrike">
                <a:solidFill>
                  <a:schemeClr val="lt1"/>
                </a:solidFill>
                <a:latin typeface="Comfortaa SemiBold"/>
                <a:ea typeface="Comfortaa SemiBold"/>
                <a:cs typeface="Comfortaa SemiBold"/>
                <a:sym typeface="Comfortaa SemiBold"/>
              </a:rPr>
              <a:t>a informação </a:t>
            </a:r>
            <a:endParaRPr>
              <a:solidFill>
                <a:schemeClr val="lt1"/>
              </a:solidFill>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Regras</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Dados</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Aplicação </a:t>
            </a:r>
            <a:endParaRPr>
              <a:solidFill>
                <a:schemeClr val="lt1"/>
              </a:solidFill>
              <a:latin typeface="Comfortaa SemiBold"/>
              <a:ea typeface="Comfortaa SemiBold"/>
              <a:cs typeface="Comfortaa SemiBold"/>
              <a:sym typeface="Comfortaa SemiBold"/>
            </a:endParaRPr>
          </a:p>
          <a:p>
            <a:pPr indent="-285750" lvl="0" marL="742950" marR="0" rtl="0" algn="l">
              <a:lnSpc>
                <a:spcPct val="100000"/>
              </a:lnSpc>
              <a:spcBef>
                <a:spcPts val="0"/>
              </a:spcBef>
              <a:spcAft>
                <a:spcPts val="0"/>
              </a:spcAft>
              <a:buClr>
                <a:schemeClr val="lt1"/>
              </a:buClr>
              <a:buSzPts val="1400"/>
              <a:buAutoNum type="alphaUcPeriod"/>
            </a:pPr>
            <a:r>
              <a:rPr lang="pt-BR">
                <a:solidFill>
                  <a:schemeClr val="lt1"/>
                </a:solidFill>
                <a:latin typeface="Comfortaa SemiBold"/>
                <a:ea typeface="Comfortaa SemiBold"/>
                <a:cs typeface="Comfortaa SemiBold"/>
                <a:sym typeface="Comfortaa SemiBold"/>
              </a:rPr>
              <a:t>Saída</a:t>
            </a:r>
            <a:endParaRPr>
              <a:solidFill>
                <a:schemeClr val="lt1"/>
              </a:solidFill>
              <a:latin typeface="Comfortaa SemiBold"/>
              <a:ea typeface="Comfortaa SemiBold"/>
              <a:cs typeface="Comfortaa SemiBold"/>
              <a:sym typeface="Comfortaa SemiBold"/>
            </a:endParaRPr>
          </a:p>
        </p:txBody>
      </p:sp>
      <p:sp>
        <p:nvSpPr>
          <p:cNvPr id="229" name="Google Shape;229;p35"/>
          <p:cNvSpPr/>
          <p:nvPr/>
        </p:nvSpPr>
        <p:spPr>
          <a:xfrm>
            <a:off x="7486100" y="789638"/>
            <a:ext cx="1404550" cy="241405"/>
          </a:xfrm>
          <a:custGeom>
            <a:rect b="b" l="l" r="r" t="t"/>
            <a:pathLst>
              <a:path extrusionOk="0" h="5859" w="146079">
                <a:moveTo>
                  <a:pt x="1" y="1"/>
                </a:moveTo>
                <a:lnTo>
                  <a:pt x="1" y="5858"/>
                </a:lnTo>
                <a:lnTo>
                  <a:pt x="146079" y="5858"/>
                </a:lnTo>
                <a:lnTo>
                  <a:pt x="146079" y="1"/>
                </a:ln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nvSpPr>
        <p:spPr>
          <a:xfrm>
            <a:off x="281525" y="27027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sp>
        <p:nvSpPr>
          <p:cNvPr id="235" name="Google Shape;235;p36"/>
          <p:cNvSpPr txBox="1"/>
          <p:nvPr/>
        </p:nvSpPr>
        <p:spPr>
          <a:xfrm>
            <a:off x="281525" y="870575"/>
            <a:ext cx="818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a:solidFill>
                  <a:schemeClr val="dk1"/>
                </a:solidFill>
                <a:latin typeface="Comfortaa SemiBold"/>
                <a:ea typeface="Comfortaa SemiBold"/>
                <a:cs typeface="Comfortaa SemiBold"/>
                <a:sym typeface="Comfortaa SemiBold"/>
              </a:rPr>
              <a:t>O MySQL é um sistema gerenciador de banco de dados relacional de código aberto,gratuito e muito usado para gerir suas bases de dados. Neste curso vamos usar ele para aprender sobre Banco de Dados.</a:t>
            </a:r>
            <a:endParaRPr b="0" i="0" sz="1400" u="none" cap="none" strike="noStrike">
              <a:solidFill>
                <a:schemeClr val="dk1"/>
              </a:solidFill>
              <a:latin typeface="Comfortaa SemiBold"/>
              <a:ea typeface="Comfortaa SemiBold"/>
              <a:cs typeface="Comfortaa SemiBold"/>
              <a:sym typeface="Comfortaa SemiBold"/>
            </a:endParaRPr>
          </a:p>
        </p:txBody>
      </p:sp>
      <p:sp>
        <p:nvSpPr>
          <p:cNvPr id="236" name="Google Shape;236;p36"/>
          <p:cNvSpPr txBox="1"/>
          <p:nvPr/>
        </p:nvSpPr>
        <p:spPr>
          <a:xfrm>
            <a:off x="195450" y="1661575"/>
            <a:ext cx="6810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No seu navegador abra: </a:t>
            </a:r>
            <a:r>
              <a:rPr lang="pt-BR" u="sng">
                <a:solidFill>
                  <a:schemeClr val="hlink"/>
                </a:solidFill>
                <a:latin typeface="Comfortaa"/>
                <a:ea typeface="Comfortaa"/>
                <a:cs typeface="Comfortaa"/>
                <a:sym typeface="Comfortaa"/>
                <a:hlinkClick r:id="rId3"/>
              </a:rPr>
              <a:t>https://www.mysql.com/downloads/</a:t>
            </a:r>
            <a:endParaRPr>
              <a:latin typeface="Comfortaa"/>
              <a:ea typeface="Comfortaa"/>
              <a:cs typeface="Comfortaa"/>
              <a:sym typeface="Comfortaa"/>
            </a:endParaRPr>
          </a:p>
          <a:p>
            <a:pPr indent="-317500" lvl="0" marL="457200" marR="0" rtl="0" algn="l">
              <a:lnSpc>
                <a:spcPct val="100000"/>
              </a:lnSpc>
              <a:spcBef>
                <a:spcPts val="0"/>
              </a:spcBef>
              <a:spcAft>
                <a:spcPts val="0"/>
              </a:spcAft>
              <a:buSzPts val="1400"/>
              <a:buFont typeface="Comfortaa"/>
              <a:buAutoNum type="arabicPeriod"/>
            </a:pPr>
            <a:r>
              <a:rPr lang="pt-BR">
                <a:latin typeface="Comfortaa"/>
                <a:ea typeface="Comfortaa"/>
                <a:cs typeface="Comfortaa"/>
                <a:sym typeface="Comfortaa"/>
              </a:rPr>
              <a:t>Clique em: </a:t>
            </a:r>
            <a:r>
              <a:rPr lang="pt-BR" u="sng">
                <a:solidFill>
                  <a:schemeClr val="hlink"/>
                </a:solidFill>
                <a:latin typeface="Comfortaa"/>
                <a:ea typeface="Comfortaa"/>
                <a:cs typeface="Comfortaa"/>
                <a:sym typeface="Comfortaa"/>
                <a:hlinkClick r:id="rId4"/>
              </a:rPr>
              <a:t>MySQL Community (GPL) Downloads »</a:t>
            </a:r>
            <a:endParaRPr>
              <a:latin typeface="Comfortaa"/>
              <a:ea typeface="Comfortaa"/>
              <a:cs typeface="Comfortaa"/>
              <a:sym typeface="Comfortaa"/>
            </a:endParaRPr>
          </a:p>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Clique em: </a:t>
            </a:r>
            <a:r>
              <a:rPr lang="pt-BR" u="sng">
                <a:solidFill>
                  <a:schemeClr val="hlink"/>
                </a:solidFill>
                <a:latin typeface="Comfortaa"/>
                <a:ea typeface="Comfortaa"/>
                <a:cs typeface="Comfortaa"/>
                <a:sym typeface="Comfortaa"/>
                <a:hlinkClick r:id="rId5"/>
              </a:rPr>
              <a:t>MySQL Installer for Windows</a:t>
            </a:r>
            <a:endParaRPr sz="1250">
              <a:solidFill>
                <a:srgbClr val="0074A3"/>
              </a:solidFill>
              <a:highlight>
                <a:srgbClr val="FFFFFF"/>
              </a:highlight>
            </a:endParaRPr>
          </a:p>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Clique em:</a:t>
            </a:r>
            <a:r>
              <a:rPr lang="pt-BR" u="sng">
                <a:solidFill>
                  <a:schemeClr val="hlink"/>
                </a:solidFill>
                <a:latin typeface="Comfortaa"/>
                <a:ea typeface="Comfortaa"/>
                <a:cs typeface="Comfortaa"/>
                <a:sym typeface="Comfortaa"/>
              </a:rPr>
              <a:t> </a:t>
            </a:r>
            <a:r>
              <a:rPr lang="pt-BR" u="sng">
                <a:solidFill>
                  <a:schemeClr val="hlink"/>
                </a:solidFill>
                <a:latin typeface="Comfortaa"/>
                <a:ea typeface="Comfortaa"/>
                <a:cs typeface="Comfortaa"/>
                <a:sym typeface="Comfortaa"/>
                <a:hlinkClick r:id="rId6"/>
              </a:rPr>
              <a:t>Download</a:t>
            </a:r>
            <a:endParaRPr u="sng">
              <a:solidFill>
                <a:schemeClr val="hlink"/>
              </a:solidFill>
              <a:latin typeface="Comfortaa"/>
              <a:ea typeface="Comfortaa"/>
              <a:cs typeface="Comfortaa"/>
              <a:sym typeface="Comfortaa"/>
            </a:endParaRPr>
          </a:p>
          <a:p>
            <a:pPr indent="-317500" lvl="0" marL="457200" rtl="0" algn="l">
              <a:spcBef>
                <a:spcPts val="0"/>
              </a:spcBef>
              <a:spcAft>
                <a:spcPts val="0"/>
              </a:spcAft>
              <a:buClr>
                <a:schemeClr val="hlink"/>
              </a:buClr>
              <a:buSzPts val="1400"/>
              <a:buFont typeface="Comfortaa"/>
              <a:buAutoNum type="arabicPeriod"/>
            </a:pPr>
            <a:r>
              <a:rPr lang="pt-BR">
                <a:latin typeface="Comfortaa"/>
                <a:ea typeface="Comfortaa"/>
                <a:cs typeface="Comfortaa"/>
                <a:sym typeface="Comfortaa"/>
              </a:rPr>
              <a:t>C</a:t>
            </a:r>
            <a:r>
              <a:rPr lang="pt-BR">
                <a:latin typeface="Comfortaa"/>
                <a:ea typeface="Comfortaa"/>
                <a:cs typeface="Comfortaa"/>
                <a:sym typeface="Comfortaa"/>
              </a:rPr>
              <a:t>lique em:</a:t>
            </a:r>
            <a:r>
              <a:rPr lang="pt-BR" u="sng">
                <a:solidFill>
                  <a:schemeClr val="hlink"/>
                </a:solidFill>
                <a:latin typeface="Comfortaa"/>
                <a:ea typeface="Comfortaa"/>
                <a:cs typeface="Comfortaa"/>
                <a:sym typeface="Comfortaa"/>
              </a:rPr>
              <a:t> </a:t>
            </a:r>
            <a:r>
              <a:rPr lang="pt-BR" u="sng">
                <a:solidFill>
                  <a:schemeClr val="hlink"/>
                </a:solidFill>
                <a:latin typeface="Comfortaa"/>
                <a:ea typeface="Comfortaa"/>
                <a:cs typeface="Comfortaa"/>
                <a:sym typeface="Comfortaa"/>
                <a:hlinkClick r:id="rId7"/>
              </a:rPr>
              <a:t>No thanks, just start my download.</a:t>
            </a:r>
            <a:endParaRPr u="sng">
              <a:solidFill>
                <a:schemeClr val="hlink"/>
              </a:solidFill>
              <a:latin typeface="Comfortaa"/>
              <a:ea typeface="Comfortaa"/>
              <a:cs typeface="Comfortaa"/>
              <a:sym typeface="Comfortaa"/>
            </a:endParaRPr>
          </a:p>
        </p:txBody>
      </p:sp>
      <p:pic>
        <p:nvPicPr>
          <p:cNvPr id="237" name="Google Shape;237;p36"/>
          <p:cNvPicPr preferRelativeResize="0"/>
          <p:nvPr/>
        </p:nvPicPr>
        <p:blipFill>
          <a:blip r:embed="rId8">
            <a:alphaModFix/>
          </a:blip>
          <a:stretch>
            <a:fillRect/>
          </a:stretch>
        </p:blipFill>
        <p:spPr>
          <a:xfrm>
            <a:off x="5152425" y="2247750"/>
            <a:ext cx="3938574" cy="2525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0" l="0" r="0" t="0"/>
          <a:stretch/>
        </p:blipFill>
        <p:spPr>
          <a:xfrm>
            <a:off x="-6" y="2749"/>
            <a:ext cx="9144000" cy="5138000"/>
          </a:xfrm>
          <a:prstGeom prst="rect">
            <a:avLst/>
          </a:prstGeom>
          <a:noFill/>
          <a:ln>
            <a:noFill/>
          </a:ln>
        </p:spPr>
      </p:pic>
      <p:pic>
        <p:nvPicPr>
          <p:cNvPr id="97" name="Google Shape;97;p19"/>
          <p:cNvPicPr preferRelativeResize="0"/>
          <p:nvPr/>
        </p:nvPicPr>
        <p:blipFill rotWithShape="1">
          <a:blip r:embed="rId4">
            <a:alphaModFix/>
          </a:blip>
          <a:srcRect b="0" l="0" r="0" t="0"/>
          <a:stretch/>
        </p:blipFill>
        <p:spPr>
          <a:xfrm>
            <a:off x="995922" y="955175"/>
            <a:ext cx="2073875" cy="946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7259900" y="2898938"/>
            <a:ext cx="1884100" cy="1884100"/>
          </a:xfrm>
          <a:prstGeom prst="rect">
            <a:avLst/>
          </a:prstGeom>
          <a:noFill/>
          <a:ln>
            <a:noFill/>
          </a:ln>
        </p:spPr>
      </p:pic>
      <p:sp>
        <p:nvSpPr>
          <p:cNvPr id="243" name="Google Shape;243;p37"/>
          <p:cNvSpPr txBox="1"/>
          <p:nvPr/>
        </p:nvSpPr>
        <p:spPr>
          <a:xfrm>
            <a:off x="325200" y="1080825"/>
            <a:ext cx="51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53535"/>
                </a:solidFill>
                <a:highlight>
                  <a:srgbClr val="FFFFFF"/>
                </a:highlight>
                <a:latin typeface="Comfortaa"/>
                <a:ea typeface="Comfortaa"/>
                <a:cs typeface="Comfortaa"/>
                <a:sym typeface="Comfortaa"/>
              </a:rPr>
              <a:t>Após baixar o instalador do MySQL, execute-o.</a:t>
            </a:r>
            <a:endParaRPr>
              <a:latin typeface="Comfortaa"/>
              <a:ea typeface="Comfortaa"/>
              <a:cs typeface="Comfortaa"/>
              <a:sym typeface="Comfortaa"/>
            </a:endParaRPr>
          </a:p>
        </p:txBody>
      </p:sp>
      <p:sp>
        <p:nvSpPr>
          <p:cNvPr id="244" name="Google Shape;244;p37"/>
          <p:cNvSpPr txBox="1"/>
          <p:nvPr/>
        </p:nvSpPr>
        <p:spPr>
          <a:xfrm>
            <a:off x="253350" y="325200"/>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pic>
        <p:nvPicPr>
          <p:cNvPr id="245" name="Google Shape;245;p37"/>
          <p:cNvPicPr preferRelativeResize="0"/>
          <p:nvPr/>
        </p:nvPicPr>
        <p:blipFill>
          <a:blip r:embed="rId4">
            <a:alphaModFix/>
          </a:blip>
          <a:stretch>
            <a:fillRect/>
          </a:stretch>
        </p:blipFill>
        <p:spPr>
          <a:xfrm>
            <a:off x="381950" y="1404500"/>
            <a:ext cx="5965934" cy="3302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nvPicPr>
        <p:blipFill>
          <a:blip r:embed="rId3">
            <a:alphaModFix/>
          </a:blip>
          <a:stretch>
            <a:fillRect/>
          </a:stretch>
        </p:blipFill>
        <p:spPr>
          <a:xfrm>
            <a:off x="7259900" y="2898938"/>
            <a:ext cx="1884100" cy="1884100"/>
          </a:xfrm>
          <a:prstGeom prst="rect">
            <a:avLst/>
          </a:prstGeom>
          <a:noFill/>
          <a:ln>
            <a:noFill/>
          </a:ln>
        </p:spPr>
      </p:pic>
      <p:sp>
        <p:nvSpPr>
          <p:cNvPr id="251" name="Google Shape;251;p38"/>
          <p:cNvSpPr txBox="1"/>
          <p:nvPr/>
        </p:nvSpPr>
        <p:spPr>
          <a:xfrm>
            <a:off x="334750" y="760213"/>
            <a:ext cx="8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53535"/>
                </a:solidFill>
                <a:highlight>
                  <a:srgbClr val="FFFFFF"/>
                </a:highlight>
                <a:latin typeface="Comfortaa"/>
                <a:ea typeface="Comfortaa"/>
                <a:cs typeface="Comfortaa"/>
                <a:sym typeface="Comfortaa"/>
              </a:rPr>
              <a:t>A primeira tela do instalador do MySQL pede para aceitar os termos de licença. Se </a:t>
            </a:r>
            <a:r>
              <a:rPr lang="pt-BR">
                <a:solidFill>
                  <a:srgbClr val="353535"/>
                </a:solidFill>
                <a:highlight>
                  <a:srgbClr val="FFFFFF"/>
                </a:highlight>
                <a:latin typeface="Comfortaa"/>
                <a:ea typeface="Comfortaa"/>
                <a:cs typeface="Comfortaa"/>
                <a:sym typeface="Comfortaa"/>
              </a:rPr>
              <a:t>concordar, aceite</a:t>
            </a:r>
            <a:r>
              <a:rPr lang="pt-BR">
                <a:solidFill>
                  <a:srgbClr val="353535"/>
                </a:solidFill>
                <a:highlight>
                  <a:srgbClr val="FFFFFF"/>
                </a:highlight>
                <a:latin typeface="Comfortaa"/>
                <a:ea typeface="Comfortaa"/>
                <a:cs typeface="Comfortaa"/>
                <a:sym typeface="Comfortaa"/>
              </a:rPr>
              <a:t> (marcando o checkbox I accept the license terms) e clique em Next.</a:t>
            </a:r>
            <a:endParaRPr>
              <a:latin typeface="Comfortaa"/>
              <a:ea typeface="Comfortaa"/>
              <a:cs typeface="Comfortaa"/>
              <a:sym typeface="Comfortaa"/>
            </a:endParaRPr>
          </a:p>
        </p:txBody>
      </p:sp>
      <p:sp>
        <p:nvSpPr>
          <p:cNvPr id="252" name="Google Shape;252;p38"/>
          <p:cNvSpPr txBox="1"/>
          <p:nvPr/>
        </p:nvSpPr>
        <p:spPr>
          <a:xfrm>
            <a:off x="253350" y="13122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pic>
        <p:nvPicPr>
          <p:cNvPr id="253" name="Google Shape;253;p38"/>
          <p:cNvPicPr preferRelativeResize="0"/>
          <p:nvPr/>
        </p:nvPicPr>
        <p:blipFill>
          <a:blip r:embed="rId4">
            <a:alphaModFix/>
          </a:blip>
          <a:stretch>
            <a:fillRect/>
          </a:stretch>
        </p:blipFill>
        <p:spPr>
          <a:xfrm>
            <a:off x="448925" y="1320150"/>
            <a:ext cx="4438726" cy="3411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7259900" y="2898938"/>
            <a:ext cx="1884100" cy="1884100"/>
          </a:xfrm>
          <a:prstGeom prst="rect">
            <a:avLst/>
          </a:prstGeom>
          <a:noFill/>
          <a:ln>
            <a:noFill/>
          </a:ln>
        </p:spPr>
      </p:pic>
      <p:sp>
        <p:nvSpPr>
          <p:cNvPr id="259" name="Google Shape;259;p39"/>
          <p:cNvSpPr txBox="1"/>
          <p:nvPr/>
        </p:nvSpPr>
        <p:spPr>
          <a:xfrm>
            <a:off x="325200" y="702188"/>
            <a:ext cx="8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53535"/>
                </a:solidFill>
                <a:highlight>
                  <a:srgbClr val="FFFFFF"/>
                </a:highlight>
                <a:latin typeface="Comfortaa"/>
                <a:ea typeface="Comfortaa"/>
                <a:cs typeface="Comfortaa"/>
                <a:sym typeface="Comfortaa"/>
              </a:rPr>
              <a:t>Em seguida o instalador nos oferece 5 opções de instalação, escolha Personalizado e clique em next até finalizar a instalação</a:t>
            </a:r>
            <a:endParaRPr>
              <a:latin typeface="Comfortaa"/>
              <a:ea typeface="Comfortaa"/>
              <a:cs typeface="Comfortaa"/>
              <a:sym typeface="Comfortaa"/>
            </a:endParaRPr>
          </a:p>
        </p:txBody>
      </p:sp>
      <p:sp>
        <p:nvSpPr>
          <p:cNvPr id="260" name="Google Shape;260;p39"/>
          <p:cNvSpPr txBox="1"/>
          <p:nvPr/>
        </p:nvSpPr>
        <p:spPr>
          <a:xfrm>
            <a:off x="253350" y="13122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pic>
        <p:nvPicPr>
          <p:cNvPr id="261" name="Google Shape;261;p39"/>
          <p:cNvPicPr preferRelativeResize="0"/>
          <p:nvPr/>
        </p:nvPicPr>
        <p:blipFill>
          <a:blip r:embed="rId4">
            <a:alphaModFix/>
          </a:blip>
          <a:stretch>
            <a:fillRect/>
          </a:stretch>
        </p:blipFill>
        <p:spPr>
          <a:xfrm>
            <a:off x="500200" y="1317800"/>
            <a:ext cx="4071801" cy="3091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0"/>
          <p:cNvPicPr preferRelativeResize="0"/>
          <p:nvPr/>
        </p:nvPicPr>
        <p:blipFill>
          <a:blip r:embed="rId3">
            <a:alphaModFix/>
          </a:blip>
          <a:stretch>
            <a:fillRect/>
          </a:stretch>
        </p:blipFill>
        <p:spPr>
          <a:xfrm>
            <a:off x="7259900" y="2898938"/>
            <a:ext cx="1884100" cy="1884100"/>
          </a:xfrm>
          <a:prstGeom prst="rect">
            <a:avLst/>
          </a:prstGeom>
          <a:noFill/>
          <a:ln>
            <a:noFill/>
          </a:ln>
        </p:spPr>
      </p:pic>
      <p:sp>
        <p:nvSpPr>
          <p:cNvPr id="267" name="Google Shape;267;p40"/>
          <p:cNvSpPr txBox="1"/>
          <p:nvPr/>
        </p:nvSpPr>
        <p:spPr>
          <a:xfrm>
            <a:off x="325200" y="702188"/>
            <a:ext cx="8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53535"/>
                </a:solidFill>
                <a:highlight>
                  <a:srgbClr val="FFFFFF"/>
                </a:highlight>
                <a:latin typeface="Comfortaa"/>
                <a:ea typeface="Comfortaa"/>
                <a:cs typeface="Comfortaa"/>
                <a:sym typeface="Comfortaa"/>
              </a:rPr>
              <a:t>Vamos instalar apenas as ferramentas </a:t>
            </a:r>
            <a:r>
              <a:rPr lang="pt-BR">
                <a:solidFill>
                  <a:srgbClr val="353535"/>
                </a:solidFill>
                <a:highlight>
                  <a:srgbClr val="FFFFFF"/>
                </a:highlight>
                <a:latin typeface="Comfortaa"/>
                <a:ea typeface="Comfortaa"/>
                <a:cs typeface="Comfortaa"/>
                <a:sym typeface="Comfortaa"/>
              </a:rPr>
              <a:t>úteis</a:t>
            </a:r>
            <a:r>
              <a:rPr lang="pt-BR">
                <a:solidFill>
                  <a:srgbClr val="353535"/>
                </a:solidFill>
                <a:highlight>
                  <a:srgbClr val="FFFFFF"/>
                </a:highlight>
                <a:latin typeface="Comfortaa"/>
                <a:ea typeface="Comfortaa"/>
                <a:cs typeface="Comfortaa"/>
                <a:sym typeface="Comfortaa"/>
              </a:rPr>
              <a:t> para este curso que são o MySQL Server, MySQL WorkBench e samples and Examples ambos a versão mais recente.</a:t>
            </a:r>
            <a:endParaRPr>
              <a:latin typeface="Comfortaa"/>
              <a:ea typeface="Comfortaa"/>
              <a:cs typeface="Comfortaa"/>
              <a:sym typeface="Comfortaa"/>
            </a:endParaRPr>
          </a:p>
        </p:txBody>
      </p:sp>
      <p:sp>
        <p:nvSpPr>
          <p:cNvPr id="268" name="Google Shape;268;p40"/>
          <p:cNvSpPr txBox="1"/>
          <p:nvPr/>
        </p:nvSpPr>
        <p:spPr>
          <a:xfrm>
            <a:off x="253350" y="13122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pic>
        <p:nvPicPr>
          <p:cNvPr id="269" name="Google Shape;269;p40"/>
          <p:cNvPicPr preferRelativeResize="0"/>
          <p:nvPr/>
        </p:nvPicPr>
        <p:blipFill>
          <a:blip r:embed="rId4">
            <a:alphaModFix/>
          </a:blip>
          <a:stretch>
            <a:fillRect/>
          </a:stretch>
        </p:blipFill>
        <p:spPr>
          <a:xfrm>
            <a:off x="482225" y="1355300"/>
            <a:ext cx="4461301" cy="3365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1"/>
          <p:cNvPicPr preferRelativeResize="0"/>
          <p:nvPr/>
        </p:nvPicPr>
        <p:blipFill>
          <a:blip r:embed="rId3">
            <a:alphaModFix/>
          </a:blip>
          <a:stretch>
            <a:fillRect/>
          </a:stretch>
        </p:blipFill>
        <p:spPr>
          <a:xfrm>
            <a:off x="7259900" y="2898938"/>
            <a:ext cx="1884100" cy="1884100"/>
          </a:xfrm>
          <a:prstGeom prst="rect">
            <a:avLst/>
          </a:prstGeom>
          <a:noFill/>
          <a:ln>
            <a:noFill/>
          </a:ln>
        </p:spPr>
      </p:pic>
      <p:sp>
        <p:nvSpPr>
          <p:cNvPr id="275" name="Google Shape;275;p41"/>
          <p:cNvSpPr txBox="1"/>
          <p:nvPr/>
        </p:nvSpPr>
        <p:spPr>
          <a:xfrm>
            <a:off x="325200" y="702188"/>
            <a:ext cx="8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53535"/>
                </a:solidFill>
                <a:highlight>
                  <a:srgbClr val="FFFFFF"/>
                </a:highlight>
                <a:latin typeface="Comfortaa"/>
                <a:ea typeface="Comfortaa"/>
                <a:cs typeface="Comfortaa"/>
                <a:sym typeface="Comfortaa"/>
              </a:rPr>
              <a:t>Em seguida o instalador nos oferece 5 opções de instalação, escolha Padrão de desenvolvedor e clique em next até finalizar a instalação</a:t>
            </a:r>
            <a:endParaRPr>
              <a:latin typeface="Comfortaa"/>
              <a:ea typeface="Comfortaa"/>
              <a:cs typeface="Comfortaa"/>
              <a:sym typeface="Comfortaa"/>
            </a:endParaRPr>
          </a:p>
        </p:txBody>
      </p:sp>
      <p:sp>
        <p:nvSpPr>
          <p:cNvPr id="276" name="Google Shape;276;p41"/>
          <p:cNvSpPr txBox="1"/>
          <p:nvPr/>
        </p:nvSpPr>
        <p:spPr>
          <a:xfrm>
            <a:off x="253350" y="13122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pic>
        <p:nvPicPr>
          <p:cNvPr id="277" name="Google Shape;277;p41"/>
          <p:cNvPicPr preferRelativeResize="0"/>
          <p:nvPr/>
        </p:nvPicPr>
        <p:blipFill>
          <a:blip r:embed="rId4">
            <a:alphaModFix/>
          </a:blip>
          <a:stretch>
            <a:fillRect/>
          </a:stretch>
        </p:blipFill>
        <p:spPr>
          <a:xfrm>
            <a:off x="474575" y="1441774"/>
            <a:ext cx="4235676" cy="32307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2"/>
          <p:cNvPicPr preferRelativeResize="0"/>
          <p:nvPr/>
        </p:nvPicPr>
        <p:blipFill>
          <a:blip r:embed="rId3">
            <a:alphaModFix/>
          </a:blip>
          <a:stretch>
            <a:fillRect/>
          </a:stretch>
        </p:blipFill>
        <p:spPr>
          <a:xfrm>
            <a:off x="7259900" y="2898938"/>
            <a:ext cx="1884100" cy="1884100"/>
          </a:xfrm>
          <a:prstGeom prst="rect">
            <a:avLst/>
          </a:prstGeom>
          <a:noFill/>
          <a:ln>
            <a:noFill/>
          </a:ln>
        </p:spPr>
      </p:pic>
      <p:sp>
        <p:nvSpPr>
          <p:cNvPr id="283" name="Google Shape;283;p42"/>
          <p:cNvSpPr txBox="1"/>
          <p:nvPr/>
        </p:nvSpPr>
        <p:spPr>
          <a:xfrm>
            <a:off x="325200" y="702188"/>
            <a:ext cx="8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53535"/>
                </a:solidFill>
                <a:highlight>
                  <a:srgbClr val="FFFFFF"/>
                </a:highlight>
                <a:latin typeface="Comfortaa"/>
                <a:ea typeface="Comfortaa"/>
                <a:cs typeface="Comfortaa"/>
                <a:sym typeface="Comfortaa"/>
              </a:rPr>
              <a:t>Quando as instalações forem finalizadas, clique em “Execute” e “next” para as demais telas.</a:t>
            </a:r>
            <a:endParaRPr>
              <a:latin typeface="Comfortaa"/>
              <a:ea typeface="Comfortaa"/>
              <a:cs typeface="Comfortaa"/>
              <a:sym typeface="Comfortaa"/>
            </a:endParaRPr>
          </a:p>
        </p:txBody>
      </p:sp>
      <p:sp>
        <p:nvSpPr>
          <p:cNvPr id="284" name="Google Shape;284;p42"/>
          <p:cNvSpPr txBox="1"/>
          <p:nvPr/>
        </p:nvSpPr>
        <p:spPr>
          <a:xfrm>
            <a:off x="253350" y="13122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Instalando o MySQL</a:t>
            </a:r>
            <a:endParaRPr b="1" i="0" sz="2700" u="none" cap="none" strike="noStrike">
              <a:solidFill>
                <a:srgbClr val="5D388D"/>
              </a:solidFill>
              <a:latin typeface="Comfortaa"/>
              <a:ea typeface="Comfortaa"/>
              <a:cs typeface="Comfortaa"/>
              <a:sym typeface="Comfortaa"/>
            </a:endParaRPr>
          </a:p>
        </p:txBody>
      </p:sp>
      <p:pic>
        <p:nvPicPr>
          <p:cNvPr id="285" name="Google Shape;285;p42"/>
          <p:cNvPicPr preferRelativeResize="0"/>
          <p:nvPr/>
        </p:nvPicPr>
        <p:blipFill>
          <a:blip r:embed="rId4">
            <a:alphaModFix/>
          </a:blip>
          <a:stretch>
            <a:fillRect/>
          </a:stretch>
        </p:blipFill>
        <p:spPr>
          <a:xfrm>
            <a:off x="385675" y="1259124"/>
            <a:ext cx="4235675" cy="322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nvSpPr>
        <p:spPr>
          <a:xfrm>
            <a:off x="297450" y="1512075"/>
            <a:ext cx="46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rPr>
              <a:t>. </a:t>
            </a:r>
            <a:endParaRPr>
              <a:solidFill>
                <a:schemeClr val="dk1"/>
              </a:solidFill>
            </a:endParaRPr>
          </a:p>
        </p:txBody>
      </p:sp>
      <p:sp>
        <p:nvSpPr>
          <p:cNvPr id="291" name="Google Shape;291;p43"/>
          <p:cNvSpPr txBox="1"/>
          <p:nvPr/>
        </p:nvSpPr>
        <p:spPr>
          <a:xfrm>
            <a:off x="433800" y="5329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2" name="Google Shape;292;p43"/>
          <p:cNvSpPr txBox="1"/>
          <p:nvPr/>
        </p:nvSpPr>
        <p:spPr>
          <a:xfrm>
            <a:off x="198300" y="225150"/>
            <a:ext cx="5416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Conhecendo o Workbench </a:t>
            </a:r>
            <a:r>
              <a:rPr b="1" lang="pt-BR" sz="2700">
                <a:solidFill>
                  <a:srgbClr val="5D388D"/>
                </a:solidFill>
                <a:latin typeface="Comfortaa"/>
                <a:ea typeface="Comfortaa"/>
                <a:cs typeface="Comfortaa"/>
                <a:sym typeface="Comfortaa"/>
              </a:rPr>
              <a:t> </a:t>
            </a:r>
            <a:endParaRPr b="1" sz="2700">
              <a:solidFill>
                <a:srgbClr val="5D388D"/>
              </a:solidFill>
              <a:latin typeface="Comfortaa"/>
              <a:ea typeface="Comfortaa"/>
              <a:cs typeface="Comfortaa"/>
              <a:sym typeface="Comfortaa"/>
            </a:endParaRPr>
          </a:p>
        </p:txBody>
      </p:sp>
      <p:sp>
        <p:nvSpPr>
          <p:cNvPr id="293" name="Google Shape;293;p43"/>
          <p:cNvSpPr txBox="1"/>
          <p:nvPr/>
        </p:nvSpPr>
        <p:spPr>
          <a:xfrm>
            <a:off x="198300" y="747250"/>
            <a:ext cx="7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Antes de criarmos o nosso primeiro banco de dados, precisamos entender a interface do Workbench. </a:t>
            </a:r>
            <a:endParaRPr>
              <a:latin typeface="Comfortaa"/>
              <a:ea typeface="Comfortaa"/>
              <a:cs typeface="Comfortaa"/>
              <a:sym typeface="Comfortaa"/>
            </a:endParaRPr>
          </a:p>
        </p:txBody>
      </p:sp>
      <p:sp>
        <p:nvSpPr>
          <p:cNvPr id="294" name="Google Shape;294;p43"/>
          <p:cNvSpPr txBox="1"/>
          <p:nvPr/>
        </p:nvSpPr>
        <p:spPr>
          <a:xfrm>
            <a:off x="123900" y="1362850"/>
            <a:ext cx="7448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No canto inferior da tela vá na sua barra de pesquisa e procure por Workbench</a:t>
            </a:r>
            <a:endParaRPr>
              <a:latin typeface="Comfortaa"/>
              <a:ea typeface="Comfortaa"/>
              <a:cs typeface="Comfortaa"/>
              <a:sym typeface="Comfortaa"/>
            </a:endParaRPr>
          </a:p>
          <a:p>
            <a:pPr indent="-317500" lvl="0" marL="457200" rtl="0" algn="l">
              <a:spcBef>
                <a:spcPts val="0"/>
              </a:spcBef>
              <a:spcAft>
                <a:spcPts val="0"/>
              </a:spcAft>
              <a:buSzPts val="1400"/>
              <a:buFont typeface="Comfortaa"/>
              <a:buAutoNum type="arabicPeriod"/>
            </a:pPr>
            <a:r>
              <a:rPr lang="pt-BR">
                <a:solidFill>
                  <a:schemeClr val="dk1"/>
                </a:solidFill>
                <a:latin typeface="Comfortaa"/>
                <a:ea typeface="Comfortaa"/>
                <a:cs typeface="Comfortaa"/>
                <a:sym typeface="Comfortaa"/>
              </a:rPr>
              <a:t>Após abrir o aplicativo iremos escolher a nossa instância.</a:t>
            </a:r>
            <a:endParaRPr>
              <a:solidFill>
                <a:schemeClr val="dk1"/>
              </a:solidFill>
              <a:latin typeface="Comfortaa"/>
              <a:ea typeface="Comfortaa"/>
              <a:cs typeface="Comfortaa"/>
              <a:sym typeface="Comfortaa"/>
            </a:endParaRPr>
          </a:p>
          <a:p>
            <a:pPr indent="-317500" lvl="0" marL="457200" rtl="0" algn="l">
              <a:spcBef>
                <a:spcPts val="0"/>
              </a:spcBef>
              <a:spcAft>
                <a:spcPts val="0"/>
              </a:spcAft>
              <a:buSzPts val="1400"/>
              <a:buFont typeface="Comfortaa"/>
              <a:buAutoNum type="arabicPeriod"/>
            </a:pPr>
            <a:r>
              <a:rPr lang="pt-BR">
                <a:solidFill>
                  <a:schemeClr val="dk1"/>
                </a:solidFill>
                <a:latin typeface="Comfortaa"/>
                <a:ea typeface="Comfortaa"/>
                <a:cs typeface="Comfortaa"/>
                <a:sym typeface="Comfortaa"/>
              </a:rPr>
              <a:t>O workbench já vem com uma instância  criada quando fazemos a instalação dele.</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pic>
        <p:nvPicPr>
          <p:cNvPr id="295" name="Google Shape;295;p43"/>
          <p:cNvPicPr preferRelativeResize="0"/>
          <p:nvPr/>
        </p:nvPicPr>
        <p:blipFill>
          <a:blip r:embed="rId3">
            <a:alphaModFix/>
          </a:blip>
          <a:stretch>
            <a:fillRect/>
          </a:stretch>
        </p:blipFill>
        <p:spPr>
          <a:xfrm>
            <a:off x="496750" y="2708275"/>
            <a:ext cx="4377503" cy="1998349"/>
          </a:xfrm>
          <a:prstGeom prst="rect">
            <a:avLst/>
          </a:prstGeom>
          <a:noFill/>
          <a:ln>
            <a:noFill/>
          </a:ln>
          <a:effectLst>
            <a:outerShdw blurRad="57150" rotWithShape="0" algn="bl" dir="5400000" dist="19050">
              <a:srgbClr val="000000">
                <a:alpha val="50000"/>
              </a:srgbClr>
            </a:outerShdw>
          </a:effectLst>
        </p:spPr>
      </p:pic>
      <p:pic>
        <p:nvPicPr>
          <p:cNvPr id="296" name="Google Shape;296;p43"/>
          <p:cNvPicPr preferRelativeResize="0"/>
          <p:nvPr/>
        </p:nvPicPr>
        <p:blipFill rotWithShape="1">
          <a:blip r:embed="rId4">
            <a:alphaModFix/>
          </a:blip>
          <a:srcRect b="-2457" l="39838" r="0" t="28884"/>
          <a:stretch/>
        </p:blipFill>
        <p:spPr>
          <a:xfrm>
            <a:off x="6456275" y="2008600"/>
            <a:ext cx="4160726" cy="2862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nvSpPr>
        <p:spPr>
          <a:xfrm>
            <a:off x="297450" y="1512075"/>
            <a:ext cx="46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rPr>
              <a:t>. </a:t>
            </a:r>
            <a:endParaRPr>
              <a:solidFill>
                <a:schemeClr val="dk1"/>
              </a:solidFill>
            </a:endParaRPr>
          </a:p>
        </p:txBody>
      </p:sp>
      <p:sp>
        <p:nvSpPr>
          <p:cNvPr id="302" name="Google Shape;302;p44"/>
          <p:cNvSpPr txBox="1"/>
          <p:nvPr/>
        </p:nvSpPr>
        <p:spPr>
          <a:xfrm>
            <a:off x="433800" y="5329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3" name="Google Shape;303;p44"/>
          <p:cNvSpPr txBox="1"/>
          <p:nvPr/>
        </p:nvSpPr>
        <p:spPr>
          <a:xfrm>
            <a:off x="198300" y="225150"/>
            <a:ext cx="5416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Conhecendo o Workbench  </a:t>
            </a:r>
            <a:endParaRPr b="1" sz="2700">
              <a:solidFill>
                <a:srgbClr val="5D388D"/>
              </a:solidFill>
              <a:latin typeface="Comfortaa"/>
              <a:ea typeface="Comfortaa"/>
              <a:cs typeface="Comfortaa"/>
              <a:sym typeface="Comfortaa"/>
            </a:endParaRPr>
          </a:p>
        </p:txBody>
      </p:sp>
      <p:sp>
        <p:nvSpPr>
          <p:cNvPr id="304" name="Google Shape;304;p44"/>
          <p:cNvSpPr txBox="1"/>
          <p:nvPr/>
        </p:nvSpPr>
        <p:spPr>
          <a:xfrm>
            <a:off x="123900" y="825450"/>
            <a:ext cx="744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Essa é a tela padrão do WorkBench.</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pic>
        <p:nvPicPr>
          <p:cNvPr id="305" name="Google Shape;305;p44"/>
          <p:cNvPicPr preferRelativeResize="0"/>
          <p:nvPr/>
        </p:nvPicPr>
        <p:blipFill>
          <a:blip r:embed="rId3">
            <a:alphaModFix/>
          </a:blip>
          <a:stretch>
            <a:fillRect/>
          </a:stretch>
        </p:blipFill>
        <p:spPr>
          <a:xfrm>
            <a:off x="475227" y="1299325"/>
            <a:ext cx="5579326" cy="3318750"/>
          </a:xfrm>
          <a:prstGeom prst="rect">
            <a:avLst/>
          </a:prstGeom>
          <a:noFill/>
          <a:ln>
            <a:noFill/>
          </a:ln>
          <a:effectLst>
            <a:outerShdw blurRad="57150" rotWithShape="0" algn="bl" dir="5400000" dist="19050">
              <a:srgbClr val="000000">
                <a:alpha val="50000"/>
              </a:srgbClr>
            </a:outerShdw>
          </a:effectLst>
        </p:spPr>
      </p:pic>
      <p:pic>
        <p:nvPicPr>
          <p:cNvPr id="306" name="Google Shape;306;p44"/>
          <p:cNvPicPr preferRelativeResize="0"/>
          <p:nvPr/>
        </p:nvPicPr>
        <p:blipFill rotWithShape="1">
          <a:blip r:embed="rId4">
            <a:alphaModFix/>
          </a:blip>
          <a:srcRect b="-2457" l="39838" r="0" t="28884"/>
          <a:stretch/>
        </p:blipFill>
        <p:spPr>
          <a:xfrm>
            <a:off x="6456275" y="2008600"/>
            <a:ext cx="4160726" cy="2862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nvSpPr>
        <p:spPr>
          <a:xfrm>
            <a:off x="123950" y="247875"/>
            <a:ext cx="734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Criando o primeiro Banco de Dados </a:t>
            </a:r>
            <a:endParaRPr b="1" sz="2700">
              <a:solidFill>
                <a:srgbClr val="5D388D"/>
              </a:solidFill>
              <a:latin typeface="Comfortaa"/>
              <a:ea typeface="Comfortaa"/>
              <a:cs typeface="Comfortaa"/>
              <a:sym typeface="Comfortaa"/>
            </a:endParaRPr>
          </a:p>
        </p:txBody>
      </p:sp>
      <p:sp>
        <p:nvSpPr>
          <p:cNvPr id="312" name="Google Shape;312;p45"/>
          <p:cNvSpPr txBox="1"/>
          <p:nvPr/>
        </p:nvSpPr>
        <p:spPr>
          <a:xfrm>
            <a:off x="152400" y="9157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3" name="Google Shape;313;p45"/>
          <p:cNvSpPr txBox="1"/>
          <p:nvPr/>
        </p:nvSpPr>
        <p:spPr>
          <a:xfrm>
            <a:off x="152400" y="737938"/>
            <a:ext cx="7138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Vamos criar o </a:t>
            </a:r>
            <a:r>
              <a:rPr lang="pt-BR">
                <a:latin typeface="Comfortaa"/>
                <a:ea typeface="Comfortaa"/>
                <a:cs typeface="Comfortaa"/>
                <a:sym typeface="Comfortaa"/>
              </a:rPr>
              <a:t>nosso</a:t>
            </a:r>
            <a:r>
              <a:rPr lang="pt-BR">
                <a:latin typeface="Comfortaa"/>
                <a:ea typeface="Comfortaa"/>
                <a:cs typeface="Comfortaa"/>
                <a:sym typeface="Comfortaa"/>
              </a:rPr>
              <a:t> primeiro Banco de dados juntos!! Fomos contratados para criar toda a estrutura do banco de dados da Jovem Tech.</a:t>
            </a:r>
            <a:endParaRPr>
              <a:latin typeface="Comfortaa"/>
              <a:ea typeface="Comfortaa"/>
              <a:cs typeface="Comfortaa"/>
              <a:sym typeface="Comfortaa"/>
            </a:endParaRPr>
          </a:p>
          <a:p>
            <a:pPr indent="0" lvl="0" marL="0" rtl="0" algn="l">
              <a:spcBef>
                <a:spcPts val="0"/>
              </a:spcBef>
              <a:spcAft>
                <a:spcPts val="0"/>
              </a:spcAft>
              <a:buNone/>
            </a:pPr>
            <a:r>
              <a:rPr lang="pt-BR">
                <a:latin typeface="Comfortaa"/>
                <a:ea typeface="Comfortaa"/>
                <a:cs typeface="Comfortaa"/>
                <a:sym typeface="Comfortaa"/>
              </a:rPr>
              <a:t>Para começar precisamos criar um banco de dados:</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Clique em : SQL+, ele vai abrir uma nova aba</a:t>
            </a:r>
            <a:endParaRPr>
              <a:latin typeface="Comfortaa"/>
              <a:ea typeface="Comfortaa"/>
              <a:cs typeface="Comfortaa"/>
              <a:sym typeface="Comfortaa"/>
            </a:endParaRPr>
          </a:p>
          <a:p>
            <a:pPr indent="-317500" lvl="0" marL="457200" rtl="0" algn="l">
              <a:spcBef>
                <a:spcPts val="0"/>
              </a:spcBef>
              <a:spcAft>
                <a:spcPts val="0"/>
              </a:spcAft>
              <a:buSzPts val="1400"/>
              <a:buFont typeface="Comfortaa"/>
              <a:buAutoNum type="arabicPeriod"/>
            </a:pPr>
            <a:r>
              <a:rPr lang="pt-BR">
                <a:latin typeface="Comfortaa"/>
                <a:ea typeface="Comfortaa"/>
                <a:cs typeface="Comfortaa"/>
                <a:sym typeface="Comfortaa"/>
              </a:rPr>
              <a:t>Digite o comando create database JovemTech para criar o banco de dados</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rPr lang="pt-BR">
                <a:latin typeface="Comfortaa"/>
                <a:ea typeface="Comfortaa"/>
                <a:cs typeface="Comfortaa"/>
                <a:sym typeface="Comfortaa"/>
              </a:rPr>
              <a:t>Ao clicar no “Raio” nosso banco de dados será criado e aparecerá no canto esquerdo.</a:t>
            </a:r>
            <a:endParaRPr>
              <a:latin typeface="Comfortaa"/>
              <a:ea typeface="Comfortaa"/>
              <a:cs typeface="Comfortaa"/>
              <a:sym typeface="Comfortaa"/>
            </a:endParaRPr>
          </a:p>
          <a:p>
            <a:pPr indent="0" lvl="0" marL="457200" rtl="0" algn="l">
              <a:spcBef>
                <a:spcPts val="0"/>
              </a:spcBef>
              <a:spcAft>
                <a:spcPts val="0"/>
              </a:spcAft>
              <a:buNone/>
            </a:pPr>
            <a:r>
              <a:t/>
            </a:r>
            <a:endParaRPr>
              <a:latin typeface="Comfortaa"/>
              <a:ea typeface="Comfortaa"/>
              <a:cs typeface="Comfortaa"/>
              <a:sym typeface="Comfortaa"/>
            </a:endParaRPr>
          </a:p>
        </p:txBody>
      </p:sp>
      <p:pic>
        <p:nvPicPr>
          <p:cNvPr id="314" name="Google Shape;314;p45"/>
          <p:cNvPicPr preferRelativeResize="0"/>
          <p:nvPr/>
        </p:nvPicPr>
        <p:blipFill rotWithShape="1">
          <a:blip r:embed="rId3">
            <a:alphaModFix/>
          </a:blip>
          <a:srcRect b="0" l="39838" r="0" t="26427"/>
          <a:stretch/>
        </p:blipFill>
        <p:spPr>
          <a:xfrm>
            <a:off x="6624750" y="1917575"/>
            <a:ext cx="4160726" cy="2862151"/>
          </a:xfrm>
          <a:prstGeom prst="rect">
            <a:avLst/>
          </a:prstGeom>
          <a:noFill/>
          <a:ln>
            <a:noFill/>
          </a:ln>
        </p:spPr>
      </p:pic>
      <p:pic>
        <p:nvPicPr>
          <p:cNvPr id="315" name="Google Shape;315;p45"/>
          <p:cNvPicPr preferRelativeResize="0"/>
          <p:nvPr/>
        </p:nvPicPr>
        <p:blipFill>
          <a:blip r:embed="rId4">
            <a:alphaModFix/>
          </a:blip>
          <a:stretch>
            <a:fillRect/>
          </a:stretch>
        </p:blipFill>
        <p:spPr>
          <a:xfrm>
            <a:off x="331800" y="3075675"/>
            <a:ext cx="5747499" cy="1555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nvSpPr>
        <p:spPr>
          <a:xfrm>
            <a:off x="161100" y="210700"/>
            <a:ext cx="6717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Conhecendo Tipos Primitivos </a:t>
            </a:r>
            <a:endParaRPr b="1" sz="2700">
              <a:solidFill>
                <a:srgbClr val="5D388D"/>
              </a:solidFill>
              <a:latin typeface="Comfortaa"/>
              <a:ea typeface="Comfortaa"/>
              <a:cs typeface="Comfortaa"/>
              <a:sym typeface="Comfortaa"/>
            </a:endParaRPr>
          </a:p>
        </p:txBody>
      </p:sp>
      <p:sp>
        <p:nvSpPr>
          <p:cNvPr id="321" name="Google Shape;321;p46"/>
          <p:cNvSpPr txBox="1"/>
          <p:nvPr/>
        </p:nvSpPr>
        <p:spPr>
          <a:xfrm>
            <a:off x="58325" y="920750"/>
            <a:ext cx="777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Agora eu tenho que dizer o tipo de cada um destes campos. </a:t>
            </a:r>
            <a:endParaRPr>
              <a:latin typeface="Comfortaa"/>
              <a:ea typeface="Comfortaa"/>
              <a:cs typeface="Comfortaa"/>
              <a:sym typeface="Comfortaa"/>
            </a:endParaRPr>
          </a:p>
          <a:p>
            <a:pPr indent="0" lvl="0" marL="0" rtl="0" algn="l">
              <a:spcBef>
                <a:spcPts val="0"/>
              </a:spcBef>
              <a:spcAft>
                <a:spcPts val="0"/>
              </a:spcAft>
              <a:buNone/>
            </a:pPr>
            <a:r>
              <a:rPr lang="pt-BR">
                <a:latin typeface="Comfortaa"/>
                <a:ea typeface="Comfortaa"/>
                <a:cs typeface="Comfortaa"/>
                <a:sym typeface="Comfortaa"/>
              </a:rPr>
              <a:t>Antes de fazermos isso precisamos conhecer quais sãos os tipos primitivos antes de colocá-los</a:t>
            </a:r>
            <a:endParaRPr>
              <a:latin typeface="Comfortaa"/>
              <a:ea typeface="Comfortaa"/>
              <a:cs typeface="Comfortaa"/>
              <a:sym typeface="Comfortaa"/>
            </a:endParaRPr>
          </a:p>
        </p:txBody>
      </p:sp>
      <p:sp>
        <p:nvSpPr>
          <p:cNvPr id="322" name="Google Shape;322;p46"/>
          <p:cNvSpPr txBox="1"/>
          <p:nvPr/>
        </p:nvSpPr>
        <p:spPr>
          <a:xfrm>
            <a:off x="58325" y="1609125"/>
            <a:ext cx="3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Essas </a:t>
            </a:r>
            <a:r>
              <a:rPr lang="pt-BR">
                <a:latin typeface="Comfortaa"/>
                <a:ea typeface="Comfortaa"/>
                <a:cs typeface="Comfortaa"/>
                <a:sym typeface="Comfortaa"/>
              </a:rPr>
              <a:t>famílias</a:t>
            </a:r>
            <a:r>
              <a:rPr lang="pt-BR">
                <a:latin typeface="Comfortaa"/>
                <a:ea typeface="Comfortaa"/>
                <a:cs typeface="Comfortaa"/>
                <a:sym typeface="Comfortaa"/>
              </a:rPr>
              <a:t> se subdividem em:</a:t>
            </a:r>
            <a:endParaRPr>
              <a:latin typeface="Comfortaa"/>
              <a:ea typeface="Comfortaa"/>
              <a:cs typeface="Comfortaa"/>
              <a:sym typeface="Comfortaa"/>
            </a:endParaRPr>
          </a:p>
        </p:txBody>
      </p:sp>
      <p:graphicFrame>
        <p:nvGraphicFramePr>
          <p:cNvPr id="323" name="Google Shape;323;p46"/>
          <p:cNvGraphicFramePr/>
          <p:nvPr/>
        </p:nvGraphicFramePr>
        <p:xfrm>
          <a:off x="1605750" y="2009323"/>
          <a:ext cx="3000000" cy="3000000"/>
        </p:xfrm>
        <a:graphic>
          <a:graphicData uri="http://schemas.openxmlformats.org/drawingml/2006/table">
            <a:tbl>
              <a:tblPr>
                <a:noFill/>
                <a:tableStyleId>{77FC6463-0E76-4E66-B88C-09A9854BEEBF}</a:tableStyleId>
              </a:tblPr>
              <a:tblGrid>
                <a:gridCol w="1547750"/>
                <a:gridCol w="2407250"/>
                <a:gridCol w="1977500"/>
              </a:tblGrid>
              <a:tr h="768025">
                <a:tc gridSpan="3">
                  <a:txBody>
                    <a:bodyPr/>
                    <a:lstStyle/>
                    <a:p>
                      <a:pPr indent="0" lvl="0" marL="0" rtl="0" algn="ctr">
                        <a:spcBef>
                          <a:spcPts val="0"/>
                        </a:spcBef>
                        <a:spcAft>
                          <a:spcPts val="0"/>
                        </a:spcAft>
                        <a:buNone/>
                      </a:pPr>
                      <a:r>
                        <a:rPr b="1" lang="pt-BR">
                          <a:solidFill>
                            <a:schemeClr val="lt1"/>
                          </a:solidFill>
                        </a:rPr>
                        <a:t>TIPOS PRIMITIVOS</a:t>
                      </a:r>
                      <a:endParaRPr b="1">
                        <a:solidFill>
                          <a:schemeClr val="lt1"/>
                        </a:solidFill>
                      </a:endParaRPr>
                    </a:p>
                  </a:txBody>
                  <a:tcPr marT="91425" marB="91425" marR="91425" marL="91425">
                    <a:lnL cap="flat" cmpd="sng" w="9525">
                      <a:solidFill>
                        <a:srgbClr val="7030A0"/>
                      </a:solidFill>
                      <a:prstDash val="solid"/>
                      <a:round/>
                      <a:headEnd len="sm" w="sm" type="none"/>
                      <a:tailEnd len="sm" w="sm" type="none"/>
                    </a:lnL>
                    <a:lnT cap="flat" cmpd="sng" w="9525">
                      <a:solidFill>
                        <a:srgbClr val="7030A0"/>
                      </a:solidFill>
                      <a:prstDash val="solid"/>
                      <a:round/>
                      <a:headEnd len="sm" w="sm" type="none"/>
                      <a:tailEnd len="sm" w="sm" type="none"/>
                    </a:lnT>
                    <a:lnB cap="flat" cmpd="sng" w="9525">
                      <a:solidFill>
                        <a:srgbClr val="7030A0"/>
                      </a:solidFill>
                      <a:prstDash val="solid"/>
                      <a:round/>
                      <a:headEnd len="sm" w="sm" type="none"/>
                      <a:tailEnd len="sm" w="sm" type="none"/>
                    </a:lnB>
                    <a:solidFill>
                      <a:srgbClr val="9900FF"/>
                    </a:solidFill>
                  </a:tcPr>
                </a:tc>
                <a:tc hMerge="1"/>
                <a:tc hMerge="1"/>
              </a:tr>
              <a:tr h="609575">
                <a:tc rowSpan="3">
                  <a:txBody>
                    <a:bodyPr/>
                    <a:lstStyle/>
                    <a:p>
                      <a:pPr indent="0" lvl="0" marL="0" rtl="0" algn="ctr">
                        <a:spcBef>
                          <a:spcPts val="0"/>
                        </a:spcBef>
                        <a:spcAft>
                          <a:spcPts val="0"/>
                        </a:spcAft>
                        <a:buNone/>
                      </a:pPr>
                      <a:r>
                        <a:rPr lang="pt-BR">
                          <a:latin typeface="Comfortaa"/>
                          <a:ea typeface="Comfortaa"/>
                          <a:cs typeface="Comfortaa"/>
                          <a:sym typeface="Comfortaa"/>
                        </a:rPr>
                        <a:t>Numérico</a:t>
                      </a:r>
                      <a:endParaRPr>
                        <a:latin typeface="Comfortaa"/>
                        <a:ea typeface="Comfortaa"/>
                        <a:cs typeface="Comfortaa"/>
                        <a:sym typeface="Comfortaa"/>
                      </a:endParaRPr>
                    </a:p>
                  </a:txBody>
                  <a:tcPr marT="91425" marB="91425" marR="91425" marL="91425">
                    <a:lnT cap="flat" cmpd="sng" w="9525">
                      <a:solidFill>
                        <a:srgbClr val="7030A0"/>
                      </a:solidFill>
                      <a:prstDash val="solid"/>
                      <a:round/>
                      <a:headEnd len="sm" w="sm" type="none"/>
                      <a:tailEnd len="sm" w="sm" type="none"/>
                    </a:lnT>
                    <a:solidFill>
                      <a:srgbClr val="B4A7D6"/>
                    </a:solidFill>
                  </a:tcPr>
                </a:tc>
                <a:tc>
                  <a:txBody>
                    <a:bodyPr/>
                    <a:lstStyle/>
                    <a:p>
                      <a:pPr indent="0" lvl="0" marL="0" rtl="0" algn="l">
                        <a:spcBef>
                          <a:spcPts val="0"/>
                        </a:spcBef>
                        <a:spcAft>
                          <a:spcPts val="0"/>
                        </a:spcAft>
                        <a:buNone/>
                      </a:pPr>
                      <a:r>
                        <a:rPr lang="pt-BR">
                          <a:latin typeface="Comfortaa"/>
                          <a:ea typeface="Comfortaa"/>
                          <a:cs typeface="Comfortaa"/>
                          <a:sym typeface="Comfortaa"/>
                        </a:rPr>
                        <a:t>Inteiro</a:t>
                      </a:r>
                      <a:endParaRPr>
                        <a:latin typeface="Comfortaa"/>
                        <a:ea typeface="Comfortaa"/>
                        <a:cs typeface="Comfortaa"/>
                        <a:sym typeface="Comfortaa"/>
                      </a:endParaRPr>
                    </a:p>
                  </a:txBody>
                  <a:tcPr marT="91425" marB="91425" marR="91425" marL="91425">
                    <a:solidFill>
                      <a:schemeClr val="lt2"/>
                    </a:solidFill>
                  </a:tcPr>
                </a:tc>
                <a:tc>
                  <a:txBody>
                    <a:bodyPr/>
                    <a:lstStyle/>
                    <a:p>
                      <a:pPr indent="0" lvl="0" marL="0" rtl="0" algn="l">
                        <a:spcBef>
                          <a:spcPts val="0"/>
                        </a:spcBef>
                        <a:spcAft>
                          <a:spcPts val="0"/>
                        </a:spcAft>
                        <a:buNone/>
                      </a:pPr>
                      <a:r>
                        <a:rPr lang="pt-BR">
                          <a:latin typeface="Comfortaa"/>
                          <a:ea typeface="Comfortaa"/>
                          <a:cs typeface="Comfortaa"/>
                          <a:sym typeface="Comfortaa"/>
                        </a:rPr>
                        <a:t>TinyInt, Smallint, int, MediumInt, BigInt</a:t>
                      </a:r>
                      <a:endParaRPr>
                        <a:latin typeface="Comfortaa"/>
                        <a:ea typeface="Comfortaa"/>
                        <a:cs typeface="Comfortaa"/>
                        <a:sym typeface="Comfortaa"/>
                      </a:endParaRPr>
                    </a:p>
                  </a:txBody>
                  <a:tcPr marT="91425" marB="91425" marR="91425" marL="91425">
                    <a:solidFill>
                      <a:schemeClr val="lt2"/>
                    </a:solidFill>
                  </a:tcPr>
                </a:tc>
              </a:tr>
              <a:tr h="609575">
                <a:tc vMerge="1"/>
                <a:tc>
                  <a:txBody>
                    <a:bodyPr/>
                    <a:lstStyle/>
                    <a:p>
                      <a:pPr indent="0" lvl="0" marL="0" rtl="0" algn="l">
                        <a:spcBef>
                          <a:spcPts val="0"/>
                        </a:spcBef>
                        <a:spcAft>
                          <a:spcPts val="0"/>
                        </a:spcAft>
                        <a:buNone/>
                      </a:pPr>
                      <a:r>
                        <a:rPr lang="pt-BR">
                          <a:latin typeface="Comfortaa"/>
                          <a:ea typeface="Comfortaa"/>
                          <a:cs typeface="Comfortaa"/>
                          <a:sym typeface="Comfortaa"/>
                        </a:rPr>
                        <a:t>Real</a:t>
                      </a:r>
                      <a:endParaRPr>
                        <a:latin typeface="Comfortaa"/>
                        <a:ea typeface="Comfortaa"/>
                        <a:cs typeface="Comfortaa"/>
                        <a:sym typeface="Comfortaa"/>
                      </a:endParaRPr>
                    </a:p>
                  </a:txBody>
                  <a:tcPr marT="91425" marB="91425" marR="91425" marL="91425">
                    <a:solidFill>
                      <a:schemeClr val="lt2"/>
                    </a:solidFill>
                  </a:tcPr>
                </a:tc>
                <a:tc>
                  <a:txBody>
                    <a:bodyPr/>
                    <a:lstStyle/>
                    <a:p>
                      <a:pPr indent="0" lvl="0" marL="0" rtl="0" algn="l">
                        <a:spcBef>
                          <a:spcPts val="0"/>
                        </a:spcBef>
                        <a:spcAft>
                          <a:spcPts val="0"/>
                        </a:spcAft>
                        <a:buNone/>
                      </a:pPr>
                      <a:r>
                        <a:rPr lang="pt-BR">
                          <a:latin typeface="Comfortaa"/>
                          <a:ea typeface="Comfortaa"/>
                          <a:cs typeface="Comfortaa"/>
                          <a:sym typeface="Comfortaa"/>
                        </a:rPr>
                        <a:t>Decimal, float, double, real</a:t>
                      </a:r>
                      <a:endParaRPr>
                        <a:latin typeface="Comfortaa"/>
                        <a:ea typeface="Comfortaa"/>
                        <a:cs typeface="Comfortaa"/>
                        <a:sym typeface="Comfortaa"/>
                      </a:endParaRPr>
                    </a:p>
                  </a:txBody>
                  <a:tcPr marT="91425" marB="91425" marR="91425" marL="91425">
                    <a:solidFill>
                      <a:schemeClr val="lt2"/>
                    </a:solidFill>
                  </a:tcPr>
                </a:tc>
              </a:tr>
              <a:tr h="409125">
                <a:tc vMerge="1"/>
                <a:tc>
                  <a:txBody>
                    <a:bodyPr/>
                    <a:lstStyle/>
                    <a:p>
                      <a:pPr indent="0" lvl="0" marL="0" rtl="0" algn="l">
                        <a:spcBef>
                          <a:spcPts val="0"/>
                        </a:spcBef>
                        <a:spcAft>
                          <a:spcPts val="0"/>
                        </a:spcAft>
                        <a:buNone/>
                      </a:pPr>
                      <a:r>
                        <a:rPr lang="pt-BR">
                          <a:latin typeface="Comfortaa"/>
                          <a:ea typeface="Comfortaa"/>
                          <a:cs typeface="Comfortaa"/>
                          <a:sym typeface="Comfortaa"/>
                        </a:rPr>
                        <a:t>Lógico</a:t>
                      </a:r>
                      <a:endParaRPr>
                        <a:latin typeface="Comfortaa"/>
                        <a:ea typeface="Comfortaa"/>
                        <a:cs typeface="Comfortaa"/>
                        <a:sym typeface="Comfortaa"/>
                      </a:endParaRPr>
                    </a:p>
                  </a:txBody>
                  <a:tcPr marT="91425" marB="91425" marR="91425" marL="91425">
                    <a:solidFill>
                      <a:schemeClr val="lt2"/>
                    </a:solidFill>
                  </a:tcPr>
                </a:tc>
                <a:tc>
                  <a:txBody>
                    <a:bodyPr/>
                    <a:lstStyle/>
                    <a:p>
                      <a:pPr indent="0" lvl="0" marL="0" rtl="0" algn="l">
                        <a:spcBef>
                          <a:spcPts val="0"/>
                        </a:spcBef>
                        <a:spcAft>
                          <a:spcPts val="0"/>
                        </a:spcAft>
                        <a:buNone/>
                      </a:pPr>
                      <a:r>
                        <a:rPr lang="pt-BR">
                          <a:latin typeface="Comfortaa"/>
                          <a:ea typeface="Comfortaa"/>
                          <a:cs typeface="Comfortaa"/>
                          <a:sym typeface="Comfortaa"/>
                        </a:rPr>
                        <a:t>bit, boolean </a:t>
                      </a:r>
                      <a:endParaRPr>
                        <a:latin typeface="Comfortaa"/>
                        <a:ea typeface="Comfortaa"/>
                        <a:cs typeface="Comfortaa"/>
                        <a:sym typeface="Comfortaa"/>
                      </a:endParaRPr>
                    </a:p>
                  </a:txBody>
                  <a:tcPr marT="91425" marB="91425" marR="91425" marL="91425">
                    <a:solidFill>
                      <a:schemeClr val="lt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3">
            <a:alphaModFix/>
          </a:blip>
          <a:srcRect b="0" l="0" r="0" t="0"/>
          <a:stretch/>
        </p:blipFill>
        <p:spPr>
          <a:xfrm>
            <a:off x="0" y="0"/>
            <a:ext cx="9143996" cy="5143500"/>
          </a:xfrm>
          <a:prstGeom prst="rect">
            <a:avLst/>
          </a:prstGeom>
          <a:noFill/>
          <a:ln>
            <a:noFill/>
          </a:ln>
        </p:spPr>
      </p:pic>
      <p:pic>
        <p:nvPicPr>
          <p:cNvPr id="103" name="Google Shape;103;p20"/>
          <p:cNvPicPr preferRelativeResize="0"/>
          <p:nvPr/>
        </p:nvPicPr>
        <p:blipFill rotWithShape="1">
          <a:blip r:embed="rId4">
            <a:alphaModFix/>
          </a:blip>
          <a:srcRect b="0" l="0" r="0" t="0"/>
          <a:stretch/>
        </p:blipFill>
        <p:spPr>
          <a:xfrm rot="2311619">
            <a:off x="4164631" y="-1186040"/>
            <a:ext cx="7164957" cy="8226429"/>
          </a:xfrm>
          <a:prstGeom prst="rect">
            <a:avLst/>
          </a:prstGeom>
          <a:noFill/>
          <a:ln>
            <a:noFill/>
          </a:ln>
        </p:spPr>
      </p:pic>
      <p:sp>
        <p:nvSpPr>
          <p:cNvPr id="104" name="Google Shape;104;p20"/>
          <p:cNvSpPr txBox="1"/>
          <p:nvPr/>
        </p:nvSpPr>
        <p:spPr>
          <a:xfrm>
            <a:off x="668867" y="1730413"/>
            <a:ext cx="2209800" cy="360300"/>
          </a:xfrm>
          <a:prstGeom prst="rect">
            <a:avLst/>
          </a:prstGeom>
          <a:noFill/>
          <a:ln>
            <a:noFill/>
          </a:ln>
        </p:spPr>
        <p:txBody>
          <a:bodyPr anchorCtr="0" anchor="t" bIns="34275" lIns="34275" spcFirstLastPara="1" rIns="34275" wrap="square" tIns="34275">
            <a:spAutoFit/>
          </a:bodyPr>
          <a:lstStyle/>
          <a:p>
            <a:pPr indent="0" lvl="0" marL="0" marR="0" rtl="0" algn="l">
              <a:lnSpc>
                <a:spcPct val="70000"/>
              </a:lnSpc>
              <a:spcBef>
                <a:spcPts val="0"/>
              </a:spcBef>
              <a:spcAft>
                <a:spcPts val="0"/>
              </a:spcAft>
              <a:buClr>
                <a:srgbClr val="000000"/>
              </a:buClr>
              <a:buSzPts val="2700"/>
              <a:buFont typeface="Arial"/>
              <a:buNone/>
            </a:pPr>
            <a:r>
              <a:rPr b="1" i="0" lang="pt-BR" sz="2700" u="none" cap="none" strike="noStrike">
                <a:solidFill>
                  <a:schemeClr val="lt1"/>
                </a:solidFill>
                <a:latin typeface="Comfortaa"/>
                <a:ea typeface="Comfortaa"/>
                <a:cs typeface="Comfortaa"/>
                <a:sym typeface="Comfortaa"/>
              </a:rPr>
              <a:t>CONTATO</a:t>
            </a:r>
            <a:endParaRPr b="1" i="0" sz="1100" u="none" cap="none" strike="noStrike">
              <a:solidFill>
                <a:srgbClr val="000000"/>
              </a:solidFill>
              <a:latin typeface="Comfortaa"/>
              <a:ea typeface="Comfortaa"/>
              <a:cs typeface="Comfortaa"/>
              <a:sym typeface="Comfortaa"/>
            </a:endParaRPr>
          </a:p>
        </p:txBody>
      </p:sp>
      <p:pic>
        <p:nvPicPr>
          <p:cNvPr id="105" name="Google Shape;105;p20"/>
          <p:cNvPicPr preferRelativeResize="0"/>
          <p:nvPr/>
        </p:nvPicPr>
        <p:blipFill rotWithShape="1">
          <a:blip r:embed="rId5">
            <a:alphaModFix/>
          </a:blip>
          <a:srcRect b="0" l="0" r="0" t="0"/>
          <a:stretch/>
        </p:blipFill>
        <p:spPr>
          <a:xfrm>
            <a:off x="382669" y="2384438"/>
            <a:ext cx="400744" cy="400744"/>
          </a:xfrm>
          <a:prstGeom prst="rect">
            <a:avLst/>
          </a:prstGeom>
          <a:noFill/>
          <a:ln>
            <a:noFill/>
          </a:ln>
        </p:spPr>
      </p:pic>
      <p:pic>
        <p:nvPicPr>
          <p:cNvPr id="106" name="Google Shape;106;p20"/>
          <p:cNvPicPr preferRelativeResize="0"/>
          <p:nvPr/>
        </p:nvPicPr>
        <p:blipFill rotWithShape="1">
          <a:blip r:embed="rId6">
            <a:alphaModFix/>
          </a:blip>
          <a:srcRect b="0" l="0" r="0" t="0"/>
          <a:stretch/>
        </p:blipFill>
        <p:spPr>
          <a:xfrm>
            <a:off x="425325" y="2910000"/>
            <a:ext cx="400744" cy="400744"/>
          </a:xfrm>
          <a:prstGeom prst="rect">
            <a:avLst/>
          </a:prstGeom>
          <a:noFill/>
          <a:ln>
            <a:noFill/>
          </a:ln>
        </p:spPr>
      </p:pic>
      <p:pic>
        <p:nvPicPr>
          <p:cNvPr id="107" name="Google Shape;107;p20"/>
          <p:cNvPicPr preferRelativeResize="0"/>
          <p:nvPr/>
        </p:nvPicPr>
        <p:blipFill rotWithShape="1">
          <a:blip r:embed="rId7">
            <a:alphaModFix/>
          </a:blip>
          <a:srcRect b="0" l="0" r="0" t="0"/>
          <a:stretch/>
        </p:blipFill>
        <p:spPr>
          <a:xfrm>
            <a:off x="450825" y="3435563"/>
            <a:ext cx="400744" cy="400744"/>
          </a:xfrm>
          <a:prstGeom prst="rect">
            <a:avLst/>
          </a:prstGeom>
          <a:noFill/>
          <a:ln>
            <a:noFill/>
          </a:ln>
        </p:spPr>
      </p:pic>
      <p:sp>
        <p:nvSpPr>
          <p:cNvPr id="108" name="Google Shape;108;p20"/>
          <p:cNvSpPr txBox="1"/>
          <p:nvPr/>
        </p:nvSpPr>
        <p:spPr>
          <a:xfrm>
            <a:off x="783425" y="2415863"/>
            <a:ext cx="4740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sng" cap="none" strike="noStrike">
                <a:solidFill>
                  <a:schemeClr val="hlink"/>
                </a:solidFill>
                <a:latin typeface="Comfortaa"/>
                <a:ea typeface="Comfortaa"/>
                <a:cs typeface="Comfortaa"/>
                <a:sym typeface="Comfortaa"/>
                <a:hlinkClick r:id="rId8"/>
              </a:rPr>
              <a:t>jovem.tech0@gmail.com</a:t>
            </a:r>
            <a:endParaRPr b="1" i="0" sz="12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1" i="0" lang="pt-BR" sz="1200" u="sng" cap="none" strike="noStrike">
                <a:solidFill>
                  <a:schemeClr val="hlink"/>
                </a:solidFill>
                <a:latin typeface="Comfortaa"/>
                <a:ea typeface="Comfortaa"/>
                <a:cs typeface="Comfortaa"/>
                <a:sym typeface="Comfortaa"/>
              </a:rPr>
              <a:t>@anima.hub</a:t>
            </a:r>
            <a:endParaRPr b="1" i="0" sz="12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rPr b="1" i="0" lang="pt-BR" sz="1200" u="sng" cap="none" strike="noStrike">
                <a:solidFill>
                  <a:schemeClr val="hlink"/>
                </a:solidFill>
                <a:latin typeface="Comfortaa"/>
                <a:ea typeface="Comfortaa"/>
                <a:cs typeface="Comfortaa"/>
                <a:sym typeface="Comfortaa"/>
                <a:hlinkClick r:id="rId9"/>
              </a:rPr>
              <a:t>https://www.animahub.com.br/jovem-tech</a:t>
            </a:r>
            <a:r>
              <a:rPr b="1" i="0" lang="pt-BR" sz="1200" u="none" cap="none" strike="noStrike">
                <a:solidFill>
                  <a:schemeClr val="lt1"/>
                </a:solidFill>
                <a:latin typeface="Comfortaa"/>
                <a:ea typeface="Comfortaa"/>
                <a:cs typeface="Comfortaa"/>
                <a:sym typeface="Comfortaa"/>
              </a:rPr>
              <a:t> </a:t>
            </a:r>
            <a:endParaRPr b="1" i="0" sz="1200" u="none" cap="none" strike="noStrike">
              <a:solidFill>
                <a:schemeClr val="lt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nvSpPr>
        <p:spPr>
          <a:xfrm>
            <a:off x="99175" y="185925"/>
            <a:ext cx="7138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2700">
                <a:solidFill>
                  <a:srgbClr val="5D388D"/>
                </a:solidFill>
                <a:latin typeface="Comfortaa"/>
                <a:ea typeface="Comfortaa"/>
                <a:cs typeface="Comfortaa"/>
                <a:sym typeface="Comfortaa"/>
              </a:rPr>
              <a:t> Tipos Primitivos </a:t>
            </a:r>
            <a:endParaRPr/>
          </a:p>
        </p:txBody>
      </p:sp>
      <p:graphicFrame>
        <p:nvGraphicFramePr>
          <p:cNvPr id="329" name="Google Shape;329;p47"/>
          <p:cNvGraphicFramePr/>
          <p:nvPr/>
        </p:nvGraphicFramePr>
        <p:xfrm>
          <a:off x="456750" y="1469888"/>
          <a:ext cx="3000000" cy="3000000"/>
        </p:xfrm>
        <a:graphic>
          <a:graphicData uri="http://schemas.openxmlformats.org/drawingml/2006/table">
            <a:tbl>
              <a:tblPr>
                <a:noFill/>
                <a:tableStyleId>{77FC6463-0E76-4E66-B88C-09A9854BEEBF}</a:tableStyleId>
              </a:tblPr>
              <a:tblGrid>
                <a:gridCol w="2280950"/>
                <a:gridCol w="4958050"/>
              </a:tblGrid>
              <a:tr h="381000">
                <a:tc>
                  <a:txBody>
                    <a:bodyPr/>
                    <a:lstStyle/>
                    <a:p>
                      <a:pPr indent="0" lvl="0" marL="0" rtl="0" algn="l">
                        <a:spcBef>
                          <a:spcPts val="0"/>
                        </a:spcBef>
                        <a:spcAft>
                          <a:spcPts val="0"/>
                        </a:spcAft>
                        <a:buNone/>
                      </a:pPr>
                      <a:r>
                        <a:rPr lang="pt-BR">
                          <a:latin typeface="Comfortaa"/>
                          <a:ea typeface="Comfortaa"/>
                          <a:cs typeface="Comfortaa"/>
                          <a:sym typeface="Comfortaa"/>
                        </a:rPr>
                        <a:t>Data/Tempo</a:t>
                      </a:r>
                      <a:endParaRPr>
                        <a:latin typeface="Comfortaa"/>
                        <a:ea typeface="Comfortaa"/>
                        <a:cs typeface="Comfortaa"/>
                        <a:sym typeface="Comfortaa"/>
                      </a:endParaRPr>
                    </a:p>
                  </a:txBody>
                  <a:tcPr marT="91425" marB="91425" marR="91425" marL="91425">
                    <a:solidFill>
                      <a:srgbClr val="B4A7D6"/>
                    </a:solidFill>
                  </a:tcPr>
                </a:tc>
                <a:tc>
                  <a:txBody>
                    <a:bodyPr/>
                    <a:lstStyle/>
                    <a:p>
                      <a:pPr indent="0" lvl="0" marL="0" rtl="0" algn="l">
                        <a:spcBef>
                          <a:spcPts val="0"/>
                        </a:spcBef>
                        <a:spcAft>
                          <a:spcPts val="0"/>
                        </a:spcAft>
                        <a:buNone/>
                      </a:pPr>
                      <a:r>
                        <a:rPr lang="pt-BR">
                          <a:latin typeface="Comfortaa"/>
                          <a:ea typeface="Comfortaa"/>
                          <a:cs typeface="Comfortaa"/>
                          <a:sym typeface="Comfortaa"/>
                        </a:rPr>
                        <a:t>date, dateTime, timestamp,time, year</a:t>
                      </a:r>
                      <a:endParaRPr>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pt-BR">
                          <a:latin typeface="Comfortaa"/>
                          <a:ea typeface="Comfortaa"/>
                          <a:cs typeface="Comfortaa"/>
                          <a:sym typeface="Comfortaa"/>
                        </a:rPr>
                        <a:t>Espacial</a:t>
                      </a:r>
                      <a:endParaRPr>
                        <a:latin typeface="Comfortaa"/>
                        <a:ea typeface="Comfortaa"/>
                        <a:cs typeface="Comfortaa"/>
                        <a:sym typeface="Comfortaa"/>
                      </a:endParaRPr>
                    </a:p>
                  </a:txBody>
                  <a:tcPr marT="91425" marB="91425" marR="91425" marL="91425">
                    <a:solidFill>
                      <a:srgbClr val="B4A7D6"/>
                    </a:solidFill>
                  </a:tcPr>
                </a:tc>
                <a:tc>
                  <a:txBody>
                    <a:bodyPr/>
                    <a:lstStyle/>
                    <a:p>
                      <a:pPr indent="0" lvl="0" marL="0" rtl="0" algn="l">
                        <a:spcBef>
                          <a:spcPts val="0"/>
                        </a:spcBef>
                        <a:spcAft>
                          <a:spcPts val="0"/>
                        </a:spcAft>
                        <a:buNone/>
                      </a:pPr>
                      <a:r>
                        <a:rPr lang="pt-BR">
                          <a:latin typeface="Comfortaa"/>
                          <a:ea typeface="Comfortaa"/>
                          <a:cs typeface="Comfortaa"/>
                          <a:sym typeface="Comfortaa"/>
                        </a:rPr>
                        <a:t>Geometry, point, polygon, multipolygon</a:t>
                      </a:r>
                      <a:endParaRPr>
                        <a:latin typeface="Comfortaa"/>
                        <a:ea typeface="Comfortaa"/>
                        <a:cs typeface="Comfortaa"/>
                        <a:sym typeface="Comfortaa"/>
                      </a:endParaRPr>
                    </a:p>
                  </a:txBody>
                  <a:tcPr marT="91425" marB="91425" marR="91425" marL="91425"/>
                </a:tc>
              </a:tr>
              <a:tr h="381000">
                <a:tc rowSpan="4">
                  <a:txBody>
                    <a:bodyPr/>
                    <a:lstStyle/>
                    <a:p>
                      <a:pPr indent="0" lvl="0" marL="0" rtl="0" algn="l">
                        <a:spcBef>
                          <a:spcPts val="0"/>
                        </a:spcBef>
                        <a:spcAft>
                          <a:spcPts val="0"/>
                        </a:spcAft>
                        <a:buNone/>
                      </a:pPr>
                      <a:r>
                        <a:rPr lang="pt-BR">
                          <a:latin typeface="Comfortaa"/>
                          <a:ea typeface="Comfortaa"/>
                          <a:cs typeface="Comfortaa"/>
                          <a:sym typeface="Comfortaa"/>
                        </a:rPr>
                        <a:t>Literal </a:t>
                      </a:r>
                      <a:endParaRPr>
                        <a:latin typeface="Comfortaa"/>
                        <a:ea typeface="Comfortaa"/>
                        <a:cs typeface="Comfortaa"/>
                        <a:sym typeface="Comfortaa"/>
                      </a:endParaRPr>
                    </a:p>
                  </a:txBody>
                  <a:tcPr marT="91425" marB="91425" marR="91425" marL="91425">
                    <a:solidFill>
                      <a:srgbClr val="B4A7D6"/>
                    </a:solidFill>
                  </a:tcPr>
                </a:tc>
                <a:tc>
                  <a:txBody>
                    <a:bodyPr/>
                    <a:lstStyle/>
                    <a:p>
                      <a:pPr indent="0" lvl="0" marL="0" rtl="0" algn="l">
                        <a:spcBef>
                          <a:spcPts val="0"/>
                        </a:spcBef>
                        <a:spcAft>
                          <a:spcPts val="0"/>
                        </a:spcAft>
                        <a:buNone/>
                      </a:pPr>
                      <a:r>
                        <a:rPr lang="pt-BR">
                          <a:latin typeface="Comfortaa"/>
                          <a:ea typeface="Comfortaa"/>
                          <a:cs typeface="Comfortaa"/>
                          <a:sym typeface="Comfortaa"/>
                        </a:rPr>
                        <a:t>caractere: Char, Varchar</a:t>
                      </a:r>
                      <a:endParaRPr>
                        <a:latin typeface="Comfortaa"/>
                        <a:ea typeface="Comfortaa"/>
                        <a:cs typeface="Comfortaa"/>
                        <a:sym typeface="Comfortaa"/>
                      </a:endParaRPr>
                    </a:p>
                  </a:txBody>
                  <a:tcPr marT="91425" marB="91425" marR="91425" marL="91425"/>
                </a:tc>
              </a:tr>
              <a:tr h="381000">
                <a:tc vMerge="1"/>
                <a:tc>
                  <a:txBody>
                    <a:bodyPr/>
                    <a:lstStyle/>
                    <a:p>
                      <a:pPr indent="0" lvl="0" marL="0" rtl="0" algn="l">
                        <a:spcBef>
                          <a:spcPts val="0"/>
                        </a:spcBef>
                        <a:spcAft>
                          <a:spcPts val="0"/>
                        </a:spcAft>
                        <a:buNone/>
                      </a:pPr>
                      <a:r>
                        <a:rPr lang="pt-BR">
                          <a:latin typeface="Comfortaa"/>
                          <a:ea typeface="Comfortaa"/>
                          <a:cs typeface="Comfortaa"/>
                          <a:sym typeface="Comfortaa"/>
                        </a:rPr>
                        <a:t>Texto: Tinytext, Text, MediumText, LongText</a:t>
                      </a:r>
                      <a:endParaRPr>
                        <a:latin typeface="Comfortaa"/>
                        <a:ea typeface="Comfortaa"/>
                        <a:cs typeface="Comfortaa"/>
                        <a:sym typeface="Comfortaa"/>
                      </a:endParaRPr>
                    </a:p>
                  </a:txBody>
                  <a:tcPr marT="91425" marB="91425" marR="91425" marL="91425"/>
                </a:tc>
              </a:tr>
              <a:tr h="381000">
                <a:tc vMerge="1"/>
                <a:tc>
                  <a:txBody>
                    <a:bodyPr/>
                    <a:lstStyle/>
                    <a:p>
                      <a:pPr indent="0" lvl="0" marL="0" rtl="0" algn="l">
                        <a:spcBef>
                          <a:spcPts val="0"/>
                        </a:spcBef>
                        <a:spcAft>
                          <a:spcPts val="0"/>
                        </a:spcAft>
                        <a:buNone/>
                      </a:pPr>
                      <a:r>
                        <a:rPr lang="pt-BR">
                          <a:latin typeface="Comfortaa"/>
                          <a:ea typeface="Comfortaa"/>
                          <a:cs typeface="Comfortaa"/>
                          <a:sym typeface="Comfortaa"/>
                        </a:rPr>
                        <a:t>Binário:TinyBlob, Blob, MediumBlob, LongBlob</a:t>
                      </a:r>
                      <a:endParaRPr>
                        <a:latin typeface="Comfortaa"/>
                        <a:ea typeface="Comfortaa"/>
                        <a:cs typeface="Comfortaa"/>
                        <a:sym typeface="Comfortaa"/>
                      </a:endParaRPr>
                    </a:p>
                  </a:txBody>
                  <a:tcPr marT="91425" marB="91425" marR="91425" marL="91425"/>
                </a:tc>
              </a:tr>
              <a:tr h="381000">
                <a:tc vMerge="1"/>
                <a:tc>
                  <a:txBody>
                    <a:bodyPr/>
                    <a:lstStyle/>
                    <a:p>
                      <a:pPr indent="0" lvl="0" marL="0" rtl="0" algn="l">
                        <a:spcBef>
                          <a:spcPts val="0"/>
                        </a:spcBef>
                        <a:spcAft>
                          <a:spcPts val="0"/>
                        </a:spcAft>
                        <a:buNone/>
                      </a:pPr>
                      <a:r>
                        <a:rPr lang="pt-BR">
                          <a:latin typeface="Comfortaa"/>
                          <a:ea typeface="Comfortaa"/>
                          <a:cs typeface="Comfortaa"/>
                          <a:sym typeface="Comfortaa"/>
                        </a:rPr>
                        <a:t>Coleção: Enum, Set</a:t>
                      </a:r>
                      <a:endParaRPr>
                        <a:latin typeface="Comfortaa"/>
                        <a:ea typeface="Comfortaa"/>
                        <a:cs typeface="Comfortaa"/>
                        <a:sym typeface="Comfortaa"/>
                      </a:endParaRPr>
                    </a:p>
                  </a:txBody>
                  <a:tcPr marT="91425" marB="91425" marR="91425" marL="91425"/>
                </a:tc>
              </a:tr>
            </a:tbl>
          </a:graphicData>
        </a:graphic>
      </p:graphicFrame>
      <p:graphicFrame>
        <p:nvGraphicFramePr>
          <p:cNvPr id="330" name="Google Shape;330;p47"/>
          <p:cNvGraphicFramePr/>
          <p:nvPr/>
        </p:nvGraphicFramePr>
        <p:xfrm>
          <a:off x="456750" y="1073700"/>
          <a:ext cx="3000000" cy="3000000"/>
        </p:xfrm>
        <a:graphic>
          <a:graphicData uri="http://schemas.openxmlformats.org/drawingml/2006/table">
            <a:tbl>
              <a:tblPr>
                <a:noFill/>
                <a:tableStyleId>{77FC6463-0E76-4E66-B88C-09A9854BEEBF}</a:tableStyleId>
              </a:tblPr>
              <a:tblGrid>
                <a:gridCol w="7239000"/>
              </a:tblGrid>
              <a:tr h="396200">
                <a:tc>
                  <a:txBody>
                    <a:bodyPr/>
                    <a:lstStyle/>
                    <a:p>
                      <a:pPr indent="0" lvl="0" marL="0" rtl="0" algn="l">
                        <a:spcBef>
                          <a:spcPts val="0"/>
                        </a:spcBef>
                        <a:spcAft>
                          <a:spcPts val="0"/>
                        </a:spcAft>
                        <a:buNone/>
                      </a:pPr>
                      <a:r>
                        <a:rPr lang="pt-BR"/>
                        <a:t>                                                         Tipos Primitivos </a:t>
                      </a:r>
                      <a:endParaRPr/>
                    </a:p>
                  </a:txBody>
                  <a:tcPr marT="91425" marB="91425" marR="91425" marL="91425">
                    <a:lnL cap="flat" cmpd="sng" w="9525">
                      <a:solidFill>
                        <a:srgbClr val="9900FF"/>
                      </a:solidFill>
                      <a:prstDash val="solid"/>
                      <a:round/>
                      <a:headEnd len="sm" w="sm" type="none"/>
                      <a:tailEnd len="sm" w="sm" type="none"/>
                    </a:lnL>
                    <a:lnR cap="flat" cmpd="sng" w="9525">
                      <a:solidFill>
                        <a:srgbClr val="9900FF"/>
                      </a:solidFill>
                      <a:prstDash val="solid"/>
                      <a:round/>
                      <a:headEnd len="sm" w="sm" type="none"/>
                      <a:tailEnd len="sm" w="sm" type="none"/>
                    </a:lnR>
                    <a:lnT cap="flat" cmpd="sng" w="9525">
                      <a:solidFill>
                        <a:srgbClr val="9900FF"/>
                      </a:solidFill>
                      <a:prstDash val="solid"/>
                      <a:round/>
                      <a:headEnd len="sm" w="sm" type="none"/>
                      <a:tailEnd len="sm" w="sm" type="none"/>
                    </a:lnT>
                    <a:lnB cap="flat" cmpd="sng" w="9525">
                      <a:solidFill>
                        <a:srgbClr val="9900FF"/>
                      </a:solidFill>
                      <a:prstDash val="solid"/>
                      <a:round/>
                      <a:headEnd len="sm" w="sm" type="none"/>
                      <a:tailEnd len="sm" w="sm" type="none"/>
                    </a:lnB>
                    <a:solidFill>
                      <a:srgbClr val="9900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nvSpPr>
        <p:spPr>
          <a:xfrm>
            <a:off x="224725" y="272700"/>
            <a:ext cx="3841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Criando Tabelas</a:t>
            </a:r>
            <a:endParaRPr/>
          </a:p>
        </p:txBody>
      </p:sp>
      <p:sp>
        <p:nvSpPr>
          <p:cNvPr id="336" name="Google Shape;336;p48"/>
          <p:cNvSpPr txBox="1"/>
          <p:nvPr/>
        </p:nvSpPr>
        <p:spPr>
          <a:xfrm>
            <a:off x="224725" y="873000"/>
            <a:ext cx="713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Vamos colocar em prática agora, após criar o banco de dados precisamos criar uma tabela para armazenar todas as informações dos alunos do </a:t>
            </a:r>
            <a:r>
              <a:rPr lang="pt-BR">
                <a:latin typeface="Comfortaa"/>
                <a:ea typeface="Comfortaa"/>
                <a:cs typeface="Comfortaa"/>
                <a:sym typeface="Comfortaa"/>
              </a:rPr>
              <a:t>Jovem Tech.</a:t>
            </a:r>
            <a:endParaRPr>
              <a:latin typeface="Comfortaa"/>
              <a:ea typeface="Comfortaa"/>
              <a:cs typeface="Comfortaa"/>
              <a:sym typeface="Comfortaa"/>
            </a:endParaRPr>
          </a:p>
        </p:txBody>
      </p:sp>
      <p:sp>
        <p:nvSpPr>
          <p:cNvPr id="337" name="Google Shape;337;p48"/>
          <p:cNvSpPr txBox="1"/>
          <p:nvPr/>
        </p:nvSpPr>
        <p:spPr>
          <a:xfrm>
            <a:off x="224725" y="1387563"/>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8" name="Google Shape;338;p48"/>
          <p:cNvPicPr preferRelativeResize="0"/>
          <p:nvPr/>
        </p:nvPicPr>
        <p:blipFill>
          <a:blip r:embed="rId3">
            <a:alphaModFix/>
          </a:blip>
          <a:stretch>
            <a:fillRect/>
          </a:stretch>
        </p:blipFill>
        <p:spPr>
          <a:xfrm>
            <a:off x="548425" y="1641613"/>
            <a:ext cx="3647860" cy="3050937"/>
          </a:xfrm>
          <a:prstGeom prst="rect">
            <a:avLst/>
          </a:prstGeom>
          <a:noFill/>
          <a:ln>
            <a:noFill/>
          </a:ln>
          <a:effectLst>
            <a:outerShdw blurRad="57150" rotWithShape="0" algn="bl" dir="5400000" dist="19050">
              <a:srgbClr val="000000">
                <a:alpha val="50000"/>
              </a:srgbClr>
            </a:outerShdw>
          </a:effectLst>
        </p:spPr>
      </p:pic>
      <p:pic>
        <p:nvPicPr>
          <p:cNvPr id="339" name="Google Shape;339;p48"/>
          <p:cNvPicPr preferRelativeResize="0"/>
          <p:nvPr/>
        </p:nvPicPr>
        <p:blipFill rotWithShape="1">
          <a:blip r:embed="rId4">
            <a:alphaModFix/>
          </a:blip>
          <a:srcRect b="0" l="39838" r="0" t="26427"/>
          <a:stretch/>
        </p:blipFill>
        <p:spPr>
          <a:xfrm>
            <a:off x="6624750" y="1917575"/>
            <a:ext cx="4160726" cy="28621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nvSpPr>
        <p:spPr>
          <a:xfrm>
            <a:off x="173525" y="173525"/>
            <a:ext cx="433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Estrutura da Tabela</a:t>
            </a:r>
            <a:endParaRPr>
              <a:solidFill>
                <a:schemeClr val="dk1"/>
              </a:solidFill>
            </a:endParaRPr>
          </a:p>
        </p:txBody>
      </p:sp>
      <p:sp>
        <p:nvSpPr>
          <p:cNvPr id="345" name="Google Shape;345;p49"/>
          <p:cNvSpPr txBox="1"/>
          <p:nvPr/>
        </p:nvSpPr>
        <p:spPr>
          <a:xfrm>
            <a:off x="173525" y="904775"/>
            <a:ext cx="7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Para vermos como funciona a estrutura interna da tabela, usamos o comando mais o nome do nosso banco de dados : </a:t>
            </a:r>
            <a:r>
              <a:rPr b="1" lang="pt-BR">
                <a:solidFill>
                  <a:srgbClr val="5D388D"/>
                </a:solidFill>
                <a:latin typeface="Comfortaa"/>
                <a:ea typeface="Comfortaa"/>
                <a:cs typeface="Comfortaa"/>
                <a:sym typeface="Comfortaa"/>
              </a:rPr>
              <a:t>describe pessoas;</a:t>
            </a:r>
            <a:endParaRPr b="1">
              <a:solidFill>
                <a:srgbClr val="5D388D"/>
              </a:solidFill>
              <a:latin typeface="Comfortaa"/>
              <a:ea typeface="Comfortaa"/>
              <a:cs typeface="Comfortaa"/>
              <a:sym typeface="Comfortaa"/>
            </a:endParaRPr>
          </a:p>
        </p:txBody>
      </p:sp>
      <p:pic>
        <p:nvPicPr>
          <p:cNvPr id="346" name="Google Shape;346;p49"/>
          <p:cNvPicPr preferRelativeResize="0"/>
          <p:nvPr/>
        </p:nvPicPr>
        <p:blipFill>
          <a:blip r:embed="rId3">
            <a:alphaModFix/>
          </a:blip>
          <a:stretch>
            <a:fillRect/>
          </a:stretch>
        </p:blipFill>
        <p:spPr>
          <a:xfrm>
            <a:off x="1518838" y="2027300"/>
            <a:ext cx="4448175" cy="2162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nvSpPr>
        <p:spPr>
          <a:xfrm>
            <a:off x="196950" y="156550"/>
            <a:ext cx="385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Hora de Praticar</a:t>
            </a:r>
            <a:endParaRPr>
              <a:solidFill>
                <a:schemeClr val="dk1"/>
              </a:solidFill>
            </a:endParaRPr>
          </a:p>
        </p:txBody>
      </p:sp>
      <p:sp>
        <p:nvSpPr>
          <p:cNvPr id="352" name="Google Shape;352;p50"/>
          <p:cNvSpPr/>
          <p:nvPr/>
        </p:nvSpPr>
        <p:spPr>
          <a:xfrm>
            <a:off x="196950" y="755524"/>
            <a:ext cx="8750100" cy="3632439"/>
          </a:xfrm>
          <a:prstGeom prst="rect">
            <a:avLst/>
          </a:prstGeom>
          <a:solidFill>
            <a:srgbClr val="5D38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txBox="1"/>
          <p:nvPr/>
        </p:nvSpPr>
        <p:spPr>
          <a:xfrm>
            <a:off x="342075" y="784225"/>
            <a:ext cx="8208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FFFFF"/>
                </a:solidFill>
                <a:latin typeface="Comfortaa"/>
                <a:ea typeface="Comfortaa"/>
                <a:cs typeface="Comfortaa"/>
                <a:sym typeface="Comfortaa"/>
              </a:rPr>
              <a:t>1- No nosso </a:t>
            </a:r>
            <a:r>
              <a:rPr lang="pt-BR">
                <a:solidFill>
                  <a:srgbClr val="FFFFFF"/>
                </a:solidFill>
                <a:latin typeface="Comfortaa"/>
                <a:ea typeface="Comfortaa"/>
                <a:cs typeface="Comfortaa"/>
                <a:sym typeface="Comfortaa"/>
              </a:rPr>
              <a:t>banco</a:t>
            </a:r>
            <a:r>
              <a:rPr lang="pt-BR">
                <a:solidFill>
                  <a:srgbClr val="FFFFFF"/>
                </a:solidFill>
                <a:latin typeface="Comfortaa"/>
                <a:ea typeface="Comfortaa"/>
                <a:cs typeface="Comfortaa"/>
                <a:sym typeface="Comfortaa"/>
              </a:rPr>
              <a:t> de dados JovemTech crie uma nova tabela chamada “Cursos” com informações do cursos, com seus respectivos tipos</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pt-BR">
                <a:solidFill>
                  <a:srgbClr val="FFFFFF"/>
                </a:solidFill>
                <a:latin typeface="Comfortaa"/>
                <a:ea typeface="Comfortaa"/>
                <a:cs typeface="Comfortaa"/>
                <a:sym typeface="Comfortaa"/>
              </a:rPr>
              <a:t> </a:t>
            </a:r>
            <a:endParaRPr>
              <a:solidFill>
                <a:srgbClr val="FFFFFF"/>
              </a:solidFill>
              <a:latin typeface="Comfortaa"/>
              <a:ea typeface="Comfortaa"/>
              <a:cs typeface="Comfortaa"/>
              <a:sym typeface="Comfortaa"/>
            </a:endParaRPr>
          </a:p>
          <a:p>
            <a:pPr indent="-317500" lvl="0" marL="457200" rtl="0" algn="l">
              <a:spcBef>
                <a:spcPts val="0"/>
              </a:spcBef>
              <a:spcAft>
                <a:spcPts val="0"/>
              </a:spcAft>
              <a:buClr>
                <a:srgbClr val="FFFFFF"/>
              </a:buClr>
              <a:buSzPts val="1400"/>
              <a:buFont typeface="Comfortaa"/>
              <a:buChar char="●"/>
            </a:pPr>
            <a:r>
              <a:rPr lang="pt-BR">
                <a:solidFill>
                  <a:srgbClr val="FFFFFF"/>
                </a:solidFill>
                <a:latin typeface="Comfortaa"/>
                <a:ea typeface="Comfortaa"/>
                <a:cs typeface="Comfortaa"/>
                <a:sym typeface="Comfortaa"/>
              </a:rPr>
              <a:t>NomeCurso </a:t>
            </a:r>
            <a:endParaRPr>
              <a:solidFill>
                <a:srgbClr val="FFFFFF"/>
              </a:solidFill>
              <a:latin typeface="Comfortaa"/>
              <a:ea typeface="Comfortaa"/>
              <a:cs typeface="Comfortaa"/>
              <a:sym typeface="Comfortaa"/>
            </a:endParaRPr>
          </a:p>
          <a:p>
            <a:pPr indent="-317500" lvl="0" marL="457200" rtl="0" algn="l">
              <a:spcBef>
                <a:spcPts val="0"/>
              </a:spcBef>
              <a:spcAft>
                <a:spcPts val="0"/>
              </a:spcAft>
              <a:buClr>
                <a:srgbClr val="FFFFFF"/>
              </a:buClr>
              <a:buSzPts val="1400"/>
              <a:buFont typeface="Comfortaa"/>
              <a:buChar char="●"/>
            </a:pPr>
            <a:r>
              <a:rPr lang="pt-BR">
                <a:solidFill>
                  <a:srgbClr val="FFFFFF"/>
                </a:solidFill>
                <a:latin typeface="Comfortaa"/>
                <a:ea typeface="Comfortaa"/>
                <a:cs typeface="Comfortaa"/>
                <a:sym typeface="Comfortaa"/>
              </a:rPr>
              <a:t>Descrição</a:t>
            </a:r>
            <a:endParaRPr>
              <a:solidFill>
                <a:srgbClr val="FFFFFF"/>
              </a:solidFill>
              <a:latin typeface="Comfortaa"/>
              <a:ea typeface="Comfortaa"/>
              <a:cs typeface="Comfortaa"/>
              <a:sym typeface="Comfortaa"/>
            </a:endParaRPr>
          </a:p>
          <a:p>
            <a:pPr indent="-317500" lvl="0" marL="457200" rtl="0" algn="l">
              <a:spcBef>
                <a:spcPts val="0"/>
              </a:spcBef>
              <a:spcAft>
                <a:spcPts val="0"/>
              </a:spcAft>
              <a:buClr>
                <a:srgbClr val="FFFFFF"/>
              </a:buClr>
              <a:buSzPts val="1400"/>
              <a:buFont typeface="Comfortaa"/>
              <a:buChar char="●"/>
            </a:pPr>
            <a:r>
              <a:rPr lang="pt-BR">
                <a:solidFill>
                  <a:srgbClr val="FFFFFF"/>
                </a:solidFill>
                <a:latin typeface="Comfortaa"/>
                <a:ea typeface="Comfortaa"/>
                <a:cs typeface="Comfortaa"/>
                <a:sym typeface="Comfortaa"/>
              </a:rPr>
              <a:t>Carga horária </a:t>
            </a:r>
            <a:endParaRPr>
              <a:solidFill>
                <a:srgbClr val="FFFFFF"/>
              </a:solidFill>
              <a:latin typeface="Comfortaa"/>
              <a:ea typeface="Comfortaa"/>
              <a:cs typeface="Comfortaa"/>
              <a:sym typeface="Comfortaa"/>
            </a:endParaRPr>
          </a:p>
          <a:p>
            <a:pPr indent="-317500" lvl="0" marL="457200" rtl="0" algn="l">
              <a:spcBef>
                <a:spcPts val="0"/>
              </a:spcBef>
              <a:spcAft>
                <a:spcPts val="0"/>
              </a:spcAft>
              <a:buClr>
                <a:srgbClr val="FFFFFF"/>
              </a:buClr>
              <a:buSzPts val="1400"/>
              <a:buFont typeface="Comfortaa"/>
              <a:buChar char="●"/>
            </a:pPr>
            <a:r>
              <a:rPr lang="pt-BR">
                <a:solidFill>
                  <a:srgbClr val="FFFFFF"/>
                </a:solidFill>
                <a:latin typeface="Comfortaa"/>
                <a:ea typeface="Comfortaa"/>
                <a:cs typeface="Comfortaa"/>
                <a:sym typeface="Comfortaa"/>
              </a:rPr>
              <a:t>Tipo</a:t>
            </a:r>
            <a:endParaRPr>
              <a:solidFill>
                <a:srgbClr val="FFFFFF"/>
              </a:solidFill>
              <a:latin typeface="Comfortaa"/>
              <a:ea typeface="Comfortaa"/>
              <a:cs typeface="Comfortaa"/>
              <a:sym typeface="Comfortaa"/>
            </a:endParaRPr>
          </a:p>
          <a:p>
            <a:pPr indent="-317500" lvl="0" marL="457200" rtl="0" algn="l">
              <a:spcBef>
                <a:spcPts val="0"/>
              </a:spcBef>
              <a:spcAft>
                <a:spcPts val="0"/>
              </a:spcAft>
              <a:buClr>
                <a:srgbClr val="FFFFFF"/>
              </a:buClr>
              <a:buSzPts val="1400"/>
              <a:buFont typeface="Comfortaa"/>
              <a:buChar char="●"/>
            </a:pPr>
            <a:r>
              <a:rPr lang="pt-BR">
                <a:solidFill>
                  <a:srgbClr val="FFFFFF"/>
                </a:solidFill>
                <a:latin typeface="Comfortaa"/>
                <a:ea typeface="Comfortaa"/>
                <a:cs typeface="Comfortaa"/>
                <a:sym typeface="Comfortaa"/>
              </a:rPr>
              <a:t>Duração</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2</a:t>
            </a:r>
            <a:r>
              <a:rPr lang="pt-BR">
                <a:solidFill>
                  <a:schemeClr val="lt1"/>
                </a:solidFill>
                <a:latin typeface="Comfortaa"/>
                <a:ea typeface="Comfortaa"/>
                <a:cs typeface="Comfortaa"/>
                <a:sym typeface="Comfortaa"/>
              </a:rPr>
              <a:t>- No nosso banco de dados JovemTech crie uma nova tabela “Professores” com informações dos Professores com seus respectivos tipos:</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pt-BR">
                <a:solidFill>
                  <a:schemeClr val="lt1"/>
                </a:solidFill>
                <a:latin typeface="Comfortaa"/>
                <a:ea typeface="Comfortaa"/>
                <a:cs typeface="Comfortaa"/>
                <a:sym typeface="Comfortaa"/>
              </a:rPr>
              <a:t>Nome</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pt-BR">
                <a:solidFill>
                  <a:schemeClr val="lt1"/>
                </a:solidFill>
                <a:latin typeface="Comfortaa"/>
                <a:ea typeface="Comfortaa"/>
                <a:cs typeface="Comfortaa"/>
                <a:sym typeface="Comfortaa"/>
              </a:rPr>
              <a:t>Nascimento</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pt-BR">
                <a:solidFill>
                  <a:schemeClr val="lt1"/>
                </a:solidFill>
                <a:latin typeface="Comfortaa"/>
                <a:ea typeface="Comfortaa"/>
                <a:cs typeface="Comfortaa"/>
                <a:sym typeface="Comfortaa"/>
              </a:rPr>
              <a:t>Sexo</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pt-BR">
                <a:solidFill>
                  <a:schemeClr val="lt1"/>
                </a:solidFill>
                <a:latin typeface="Comfortaa"/>
                <a:ea typeface="Comfortaa"/>
                <a:cs typeface="Comfortaa"/>
                <a:sym typeface="Comfortaa"/>
              </a:rPr>
              <a:t>Formação</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pt-BR">
                <a:solidFill>
                  <a:schemeClr val="lt1"/>
                </a:solidFill>
                <a:latin typeface="Comfortaa"/>
                <a:ea typeface="Comfortaa"/>
                <a:cs typeface="Comfortaa"/>
                <a:sym typeface="Comfortaa"/>
              </a:rPr>
              <a:t>Matéria</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354" name="Google Shape;354;p50"/>
          <p:cNvSpPr/>
          <p:nvPr/>
        </p:nvSpPr>
        <p:spPr>
          <a:xfrm>
            <a:off x="7739450" y="600188"/>
            <a:ext cx="1404550" cy="241405"/>
          </a:xfrm>
          <a:custGeom>
            <a:rect b="b" l="l" r="r" t="t"/>
            <a:pathLst>
              <a:path extrusionOk="0" h="5859" w="146079">
                <a:moveTo>
                  <a:pt x="1" y="1"/>
                </a:moveTo>
                <a:lnTo>
                  <a:pt x="1" y="5858"/>
                </a:lnTo>
                <a:lnTo>
                  <a:pt x="146079" y="5858"/>
                </a:lnTo>
                <a:lnTo>
                  <a:pt x="146079" y="1"/>
                </a:ln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nvSpPr>
        <p:spPr>
          <a:xfrm>
            <a:off x="185900" y="260275"/>
            <a:ext cx="7457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Populando nosso Banco de Dados</a:t>
            </a:r>
            <a:endParaRPr>
              <a:solidFill>
                <a:schemeClr val="dk1"/>
              </a:solidFill>
            </a:endParaRPr>
          </a:p>
        </p:txBody>
      </p:sp>
      <p:sp>
        <p:nvSpPr>
          <p:cNvPr id="360" name="Google Shape;360;p51"/>
          <p:cNvSpPr txBox="1"/>
          <p:nvPr/>
        </p:nvSpPr>
        <p:spPr>
          <a:xfrm>
            <a:off x="185900" y="860575"/>
            <a:ext cx="7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Agora que aprendemos a criar a tabela, vamos adicionar as informações que temos.</a:t>
            </a:r>
            <a:endParaRPr>
              <a:latin typeface="Comfortaa"/>
              <a:ea typeface="Comfortaa"/>
              <a:cs typeface="Comfortaa"/>
              <a:sym typeface="Comfortaa"/>
            </a:endParaRPr>
          </a:p>
        </p:txBody>
      </p:sp>
      <p:sp>
        <p:nvSpPr>
          <p:cNvPr id="361" name="Google Shape;361;p51"/>
          <p:cNvSpPr txBox="1"/>
          <p:nvPr/>
        </p:nvSpPr>
        <p:spPr>
          <a:xfrm>
            <a:off x="4572000" y="1598825"/>
            <a:ext cx="41397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pt-BR">
                <a:solidFill>
                  <a:srgbClr val="5D388D"/>
                </a:solidFill>
                <a:latin typeface="Comfortaa"/>
                <a:ea typeface="Comfortaa"/>
                <a:cs typeface="Comfortaa"/>
                <a:sym typeface="Comfortaa"/>
              </a:rPr>
              <a:t>insert into </a:t>
            </a:r>
            <a:r>
              <a:rPr lang="pt-BR">
                <a:latin typeface="Comfortaa"/>
                <a:ea typeface="Comfortaa"/>
                <a:cs typeface="Comfortaa"/>
                <a:sym typeface="Comfortaa"/>
              </a:rPr>
              <a:t>é o comando que usamos para adicionar as informações na tabela.</a:t>
            </a:r>
            <a:endParaRPr>
              <a:latin typeface="Comfortaa"/>
              <a:ea typeface="Comfortaa"/>
              <a:cs typeface="Comfortaa"/>
              <a:sym typeface="Comfortaa"/>
            </a:endParaRPr>
          </a:p>
          <a:p>
            <a:pPr indent="0" lvl="0" marL="45720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Char char="●"/>
            </a:pPr>
            <a:r>
              <a:rPr b="1" lang="pt-BR">
                <a:solidFill>
                  <a:srgbClr val="5D388D"/>
                </a:solidFill>
                <a:latin typeface="Comfortaa"/>
                <a:ea typeface="Comfortaa"/>
                <a:cs typeface="Comfortaa"/>
                <a:sym typeface="Comfortaa"/>
              </a:rPr>
              <a:t>Values</a:t>
            </a:r>
            <a:r>
              <a:rPr lang="pt-BR">
                <a:solidFill>
                  <a:schemeClr val="dk1"/>
                </a:solidFill>
                <a:latin typeface="Comfortaa"/>
                <a:ea typeface="Comfortaa"/>
                <a:cs typeface="Comfortaa"/>
                <a:sym typeface="Comfortaa"/>
              </a:rPr>
              <a:t> são os “valores” que, no caso , são as informações que colocaremos na tabela.</a:t>
            </a:r>
            <a:endParaRPr>
              <a:solidFill>
                <a:schemeClr val="dk1"/>
              </a:solidFill>
              <a:latin typeface="Comfortaa"/>
              <a:ea typeface="Comfortaa"/>
              <a:cs typeface="Comfortaa"/>
              <a:sym typeface="Comfortaa"/>
            </a:endParaRPr>
          </a:p>
          <a:p>
            <a:pPr indent="0" lvl="0" marL="457200" rtl="0" algn="l">
              <a:spcBef>
                <a:spcPts val="0"/>
              </a:spcBef>
              <a:spcAft>
                <a:spcPts val="0"/>
              </a:spcAft>
              <a:buNone/>
            </a:pPr>
            <a:r>
              <a:rPr lang="pt-BR">
                <a:latin typeface="Comfortaa"/>
                <a:ea typeface="Comfortaa"/>
                <a:cs typeface="Comfortaa"/>
                <a:sym typeface="Comfortaa"/>
              </a:rPr>
              <a:t> </a:t>
            </a:r>
            <a:endParaRPr>
              <a:latin typeface="Comfortaa"/>
              <a:ea typeface="Comfortaa"/>
              <a:cs typeface="Comfortaa"/>
              <a:sym typeface="Comfortaa"/>
            </a:endParaRPr>
          </a:p>
          <a:p>
            <a:pPr indent="-317500" lvl="0" marL="457200" rtl="0" algn="l">
              <a:spcBef>
                <a:spcPts val="0"/>
              </a:spcBef>
              <a:spcAft>
                <a:spcPts val="0"/>
              </a:spcAft>
              <a:buSzPts val="1400"/>
              <a:buChar char="●"/>
            </a:pPr>
            <a:r>
              <a:rPr lang="pt-BR">
                <a:solidFill>
                  <a:schemeClr val="dk1"/>
                </a:solidFill>
                <a:latin typeface="Comfortaa"/>
                <a:ea typeface="Comfortaa"/>
                <a:cs typeface="Comfortaa"/>
                <a:sym typeface="Comfortaa"/>
              </a:rPr>
              <a:t>O </a:t>
            </a:r>
            <a:r>
              <a:rPr b="1" lang="pt-BR">
                <a:solidFill>
                  <a:srgbClr val="5D388D"/>
                </a:solidFill>
                <a:latin typeface="Comfortaa"/>
                <a:ea typeface="Comfortaa"/>
                <a:cs typeface="Comfortaa"/>
                <a:sym typeface="Comfortaa"/>
              </a:rPr>
              <a:t>select * from pessoas;</a:t>
            </a:r>
            <a:r>
              <a:rPr lang="pt-BR">
                <a:solidFill>
                  <a:schemeClr val="dk1"/>
                </a:solidFill>
                <a:latin typeface="Comfortaa"/>
                <a:ea typeface="Comfortaa"/>
                <a:cs typeface="Comfortaa"/>
                <a:sym typeface="Comfortaa"/>
              </a:rPr>
              <a:t>  é usado para mostrar os dados de todas as pessoas cadastrada.</a:t>
            </a:r>
            <a:endParaRPr>
              <a:latin typeface="Comfortaa"/>
              <a:ea typeface="Comfortaa"/>
              <a:cs typeface="Comfortaa"/>
              <a:sym typeface="Comfortaa"/>
            </a:endParaRPr>
          </a:p>
        </p:txBody>
      </p:sp>
      <p:pic>
        <p:nvPicPr>
          <p:cNvPr id="362" name="Google Shape;362;p51"/>
          <p:cNvPicPr preferRelativeResize="0"/>
          <p:nvPr/>
        </p:nvPicPr>
        <p:blipFill>
          <a:blip r:embed="rId3">
            <a:alphaModFix/>
          </a:blip>
          <a:stretch>
            <a:fillRect/>
          </a:stretch>
        </p:blipFill>
        <p:spPr>
          <a:xfrm>
            <a:off x="258300" y="1432925"/>
            <a:ext cx="4029075" cy="3228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nvSpPr>
        <p:spPr>
          <a:xfrm>
            <a:off x="148725" y="223075"/>
            <a:ext cx="6469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Alterando a estrutura da tabela</a:t>
            </a:r>
            <a:endParaRPr/>
          </a:p>
        </p:txBody>
      </p:sp>
      <p:sp>
        <p:nvSpPr>
          <p:cNvPr id="368" name="Google Shape;368;p52"/>
          <p:cNvSpPr txBox="1"/>
          <p:nvPr/>
        </p:nvSpPr>
        <p:spPr>
          <a:xfrm>
            <a:off x="128700" y="706450"/>
            <a:ext cx="8886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Vamos aprender a fazer modificações da estrutura da nossa tabela, Para isso, iremos usar dois comandos. </a:t>
            </a:r>
            <a:endParaRPr>
              <a:latin typeface="Comfortaa"/>
              <a:ea typeface="Comfortaa"/>
              <a:cs typeface="Comfortaa"/>
              <a:sym typeface="Comfortaa"/>
            </a:endParaRPr>
          </a:p>
          <a:p>
            <a:pPr indent="0" lvl="0" marL="0" rtl="0" algn="l">
              <a:spcBef>
                <a:spcPts val="0"/>
              </a:spcBef>
              <a:spcAft>
                <a:spcPts val="0"/>
              </a:spcAft>
              <a:buNone/>
            </a:pPr>
            <a:r>
              <a:rPr lang="pt-BR">
                <a:solidFill>
                  <a:schemeClr val="dk1"/>
                </a:solidFill>
                <a:latin typeface="Comfortaa"/>
                <a:ea typeface="Comfortaa"/>
                <a:cs typeface="Comfortaa"/>
                <a:sym typeface="Comfortaa"/>
              </a:rPr>
              <a:t>O primeiro comando que iremos aprender serve para alterar a estrutura da tabela (</a:t>
            </a:r>
            <a:r>
              <a:rPr b="1" lang="pt-BR">
                <a:solidFill>
                  <a:srgbClr val="5D388D"/>
                </a:solidFill>
                <a:latin typeface="Comfortaa"/>
                <a:ea typeface="Comfortaa"/>
                <a:cs typeface="Comfortaa"/>
                <a:sym typeface="Comfortaa"/>
              </a:rPr>
              <a:t>alter table).</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pt-BR">
                <a:solidFill>
                  <a:schemeClr val="dk1"/>
                </a:solidFill>
                <a:latin typeface="Comfortaa"/>
                <a:ea typeface="Comfortaa"/>
                <a:cs typeface="Comfortaa"/>
                <a:sym typeface="Comfortaa"/>
              </a:rPr>
              <a:t>O Banco de dados contém tabelas, as tabelas tem os campos, e os campos no ‘MySQL’ são chamados de colunas. Então, sempre que você for ver a palavra “</a:t>
            </a:r>
            <a:r>
              <a:rPr b="1" lang="pt-BR">
                <a:solidFill>
                  <a:schemeClr val="dk1"/>
                </a:solidFill>
                <a:latin typeface="Comfortaa"/>
                <a:ea typeface="Comfortaa"/>
                <a:cs typeface="Comfortaa"/>
                <a:sym typeface="Comfortaa"/>
              </a:rPr>
              <a:t>colum</a:t>
            </a:r>
            <a:r>
              <a:rPr lang="pt-BR">
                <a:solidFill>
                  <a:schemeClr val="dk1"/>
                </a:solidFill>
                <a:latin typeface="Comfortaa"/>
                <a:ea typeface="Comfortaa"/>
                <a:cs typeface="Comfortaa"/>
                <a:sym typeface="Comfortaa"/>
              </a:rPr>
              <a:t>” ou “</a:t>
            </a:r>
            <a:r>
              <a:rPr b="1" lang="pt-BR">
                <a:solidFill>
                  <a:schemeClr val="dk1"/>
                </a:solidFill>
                <a:latin typeface="Comfortaa"/>
                <a:ea typeface="Comfortaa"/>
                <a:cs typeface="Comfortaa"/>
                <a:sym typeface="Comfortaa"/>
              </a:rPr>
              <a:t>coluna</a:t>
            </a:r>
            <a:r>
              <a:rPr lang="pt-BR">
                <a:solidFill>
                  <a:schemeClr val="dk1"/>
                </a:solidFill>
                <a:latin typeface="Comfortaa"/>
                <a:ea typeface="Comfortaa"/>
                <a:cs typeface="Comfortaa"/>
                <a:sym typeface="Comfortaa"/>
              </a:rPr>
              <a:t>” você está se referindo aos</a:t>
            </a:r>
            <a:r>
              <a:rPr b="1" lang="pt-BR">
                <a:solidFill>
                  <a:srgbClr val="5D388D"/>
                </a:solidFill>
                <a:latin typeface="Comfortaa"/>
                <a:ea typeface="Comfortaa"/>
                <a:cs typeface="Comfortaa"/>
                <a:sym typeface="Comfortaa"/>
              </a:rPr>
              <a:t> campos da sua tabela</a:t>
            </a:r>
            <a:r>
              <a:rPr lang="pt-BR">
                <a:solidFill>
                  <a:schemeClr val="dk1"/>
                </a:solidFill>
                <a:latin typeface="Comfortaa"/>
                <a:ea typeface="Comfortaa"/>
                <a:cs typeface="Comfortaa"/>
                <a:sym typeface="Comfortaa"/>
              </a:rPr>
              <a:t>.</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pt-BR">
                <a:solidFill>
                  <a:schemeClr val="dk1"/>
                </a:solidFill>
                <a:latin typeface="Comfortaa"/>
                <a:ea typeface="Comfortaa"/>
                <a:cs typeface="Comfortaa"/>
                <a:sym typeface="Comfortaa"/>
              </a:rPr>
              <a:t>Então faremos o seguinte:</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369" name="Google Shape;369;p52"/>
          <p:cNvPicPr preferRelativeResize="0"/>
          <p:nvPr/>
        </p:nvPicPr>
        <p:blipFill>
          <a:blip r:embed="rId3">
            <a:alphaModFix/>
          </a:blip>
          <a:stretch>
            <a:fillRect/>
          </a:stretch>
        </p:blipFill>
        <p:spPr>
          <a:xfrm>
            <a:off x="313950" y="2691325"/>
            <a:ext cx="3800475" cy="952500"/>
          </a:xfrm>
          <a:prstGeom prst="rect">
            <a:avLst/>
          </a:prstGeom>
          <a:noFill/>
          <a:ln>
            <a:noFill/>
          </a:ln>
          <a:effectLst>
            <a:outerShdw blurRad="57150" rotWithShape="0" algn="bl" dir="5400000" dist="19050">
              <a:srgbClr val="000000">
                <a:alpha val="50000"/>
              </a:srgbClr>
            </a:outerShdw>
          </a:effectLst>
        </p:spPr>
      </p:pic>
      <p:sp>
        <p:nvSpPr>
          <p:cNvPr id="370" name="Google Shape;370;p52"/>
          <p:cNvSpPr txBox="1"/>
          <p:nvPr/>
        </p:nvSpPr>
        <p:spPr>
          <a:xfrm>
            <a:off x="128700" y="364382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E se eu quiser colocar profissão como primeiro ?? </a:t>
            </a:r>
            <a:endParaRPr>
              <a:latin typeface="Comfortaa"/>
              <a:ea typeface="Comfortaa"/>
              <a:cs typeface="Comfortaa"/>
              <a:sym typeface="Comfortaa"/>
            </a:endParaRPr>
          </a:p>
        </p:txBody>
      </p:sp>
      <p:pic>
        <p:nvPicPr>
          <p:cNvPr id="371" name="Google Shape;371;p52"/>
          <p:cNvPicPr preferRelativeResize="0"/>
          <p:nvPr/>
        </p:nvPicPr>
        <p:blipFill>
          <a:blip r:embed="rId4">
            <a:alphaModFix/>
          </a:blip>
          <a:stretch>
            <a:fillRect/>
          </a:stretch>
        </p:blipFill>
        <p:spPr>
          <a:xfrm>
            <a:off x="313950" y="4044025"/>
            <a:ext cx="3400425" cy="647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nvSpPr>
        <p:spPr>
          <a:xfrm>
            <a:off x="136325" y="173525"/>
            <a:ext cx="5044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Manipulando linhas </a:t>
            </a:r>
            <a:endParaRPr>
              <a:solidFill>
                <a:schemeClr val="dk1"/>
              </a:solidFill>
            </a:endParaRPr>
          </a:p>
        </p:txBody>
      </p:sp>
      <p:sp>
        <p:nvSpPr>
          <p:cNvPr id="377" name="Google Shape;377;p53"/>
          <p:cNvSpPr txBox="1"/>
          <p:nvPr/>
        </p:nvSpPr>
        <p:spPr>
          <a:xfrm>
            <a:off x="0" y="669300"/>
            <a:ext cx="7386900" cy="1308600"/>
          </a:xfrm>
          <a:prstGeom prst="rect">
            <a:avLst/>
          </a:prstGeom>
          <a:noFill/>
          <a:ln>
            <a:noFill/>
          </a:ln>
        </p:spPr>
        <p:txBody>
          <a:bodyPr anchorCtr="0" anchor="b" bIns="91425" lIns="91425" spcFirstLastPara="1" rIns="91425" wrap="square" tIns="91425">
            <a:noAutofit/>
          </a:bodyPr>
          <a:lstStyle/>
          <a:p>
            <a:pPr indent="0" lvl="0" marL="0" marR="1115414" rtl="0" algn="l">
              <a:lnSpc>
                <a:spcPct val="100000"/>
              </a:lnSpc>
              <a:spcBef>
                <a:spcPts val="0"/>
              </a:spcBef>
              <a:spcAft>
                <a:spcPts val="0"/>
              </a:spcAft>
              <a:buClr>
                <a:schemeClr val="dk1"/>
              </a:buClr>
              <a:buSzPts val="1100"/>
              <a:buFont typeface="Arial"/>
              <a:buNone/>
            </a:pPr>
            <a:r>
              <a:rPr lang="pt-BR">
                <a:solidFill>
                  <a:srgbClr val="212529"/>
                </a:solidFill>
                <a:highlight>
                  <a:srgbClr val="FFFFFF"/>
                </a:highlight>
                <a:latin typeface="Comfortaa"/>
                <a:ea typeface="Comfortaa"/>
                <a:cs typeface="Comfortaa"/>
                <a:sym typeface="Comfortaa"/>
              </a:rPr>
              <a:t>Para alterar linhas em uma tabela usamos o comando </a:t>
            </a:r>
            <a:r>
              <a:rPr b="1" lang="pt-BR">
                <a:solidFill>
                  <a:srgbClr val="5D388D"/>
                </a:solidFill>
                <a:highlight>
                  <a:srgbClr val="FFFFFF"/>
                </a:highlight>
                <a:latin typeface="Comfortaa"/>
                <a:ea typeface="Comfortaa"/>
                <a:cs typeface="Comfortaa"/>
                <a:sym typeface="Comfortaa"/>
              </a:rPr>
              <a:t>UPDATE</a:t>
            </a:r>
            <a:r>
              <a:rPr lang="pt-BR">
                <a:solidFill>
                  <a:srgbClr val="212529"/>
                </a:solidFill>
                <a:highlight>
                  <a:srgbClr val="FFFFFF"/>
                </a:highlight>
                <a:latin typeface="Comfortaa"/>
                <a:ea typeface="Comfortaa"/>
                <a:cs typeface="Comfortaa"/>
                <a:sym typeface="Comfortaa"/>
              </a:rPr>
              <a:t>. Este comando faz parte das instruções DML (Data Manipulation Language) ou Linguagem de manipulação de dados.</a:t>
            </a:r>
            <a:endParaRPr>
              <a:solidFill>
                <a:srgbClr val="212529"/>
              </a:solidFill>
              <a:highlight>
                <a:srgbClr val="FFFFFF"/>
              </a:highlight>
              <a:latin typeface="Comfortaa"/>
              <a:ea typeface="Comfortaa"/>
              <a:cs typeface="Comfortaa"/>
              <a:sym typeface="Comfortaa"/>
            </a:endParaRPr>
          </a:p>
          <a:p>
            <a:pPr indent="0" lvl="0" marL="0" rtl="0" algn="l">
              <a:spcBef>
                <a:spcPts val="1500"/>
              </a:spcBef>
              <a:spcAft>
                <a:spcPts val="0"/>
              </a:spcAft>
              <a:buNone/>
            </a:pPr>
            <a:r>
              <a:t/>
            </a:r>
            <a:endParaRPr>
              <a:latin typeface="Comfortaa"/>
              <a:ea typeface="Comfortaa"/>
              <a:cs typeface="Comfortaa"/>
              <a:sym typeface="Comfortaa"/>
            </a:endParaRPr>
          </a:p>
        </p:txBody>
      </p:sp>
      <p:pic>
        <p:nvPicPr>
          <p:cNvPr id="378" name="Google Shape;378;p53"/>
          <p:cNvPicPr preferRelativeResize="0"/>
          <p:nvPr/>
        </p:nvPicPr>
        <p:blipFill>
          <a:blip r:embed="rId3">
            <a:alphaModFix/>
          </a:blip>
          <a:stretch>
            <a:fillRect/>
          </a:stretch>
        </p:blipFill>
        <p:spPr>
          <a:xfrm>
            <a:off x="5372100" y="2193325"/>
            <a:ext cx="3536275" cy="2405575"/>
          </a:xfrm>
          <a:prstGeom prst="rect">
            <a:avLst/>
          </a:prstGeom>
          <a:noFill/>
          <a:ln>
            <a:noFill/>
          </a:ln>
          <a:effectLst>
            <a:outerShdw blurRad="57150" rotWithShape="0" algn="bl" dir="5400000" dist="19050">
              <a:srgbClr val="000000">
                <a:alpha val="50000"/>
              </a:srgbClr>
            </a:outerShdw>
          </a:effectLst>
        </p:spPr>
      </p:pic>
      <p:pic>
        <p:nvPicPr>
          <p:cNvPr id="379" name="Google Shape;379;p53"/>
          <p:cNvPicPr preferRelativeResize="0"/>
          <p:nvPr/>
        </p:nvPicPr>
        <p:blipFill>
          <a:blip r:embed="rId4">
            <a:alphaModFix/>
          </a:blip>
          <a:stretch>
            <a:fillRect/>
          </a:stretch>
        </p:blipFill>
        <p:spPr>
          <a:xfrm>
            <a:off x="136325" y="2360612"/>
            <a:ext cx="4800600" cy="695325"/>
          </a:xfrm>
          <a:prstGeom prst="rect">
            <a:avLst/>
          </a:prstGeom>
          <a:noFill/>
          <a:ln>
            <a:noFill/>
          </a:ln>
          <a:effectLst>
            <a:outerShdw blurRad="57150" rotWithShape="0" algn="bl" dir="5400000" dist="19050">
              <a:srgbClr val="000000">
                <a:alpha val="50000"/>
              </a:srgbClr>
            </a:outerShdw>
          </a:effectLst>
        </p:spPr>
      </p:pic>
      <p:sp>
        <p:nvSpPr>
          <p:cNvPr id="380" name="Google Shape;380;p53"/>
          <p:cNvSpPr txBox="1"/>
          <p:nvPr/>
        </p:nvSpPr>
        <p:spPr>
          <a:xfrm>
            <a:off x="124050" y="15777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Como você pode ver na foto abaixo, a linha foi corrigida.</a:t>
            </a:r>
            <a:endParaRPr>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nvSpPr>
        <p:spPr>
          <a:xfrm>
            <a:off x="123950" y="223050"/>
            <a:ext cx="468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Delete e Truncate </a:t>
            </a:r>
            <a:endParaRPr>
              <a:solidFill>
                <a:schemeClr val="dk1"/>
              </a:solidFill>
            </a:endParaRPr>
          </a:p>
        </p:txBody>
      </p:sp>
      <p:sp>
        <p:nvSpPr>
          <p:cNvPr id="386" name="Google Shape;386;p54"/>
          <p:cNvSpPr txBox="1"/>
          <p:nvPr/>
        </p:nvSpPr>
        <p:spPr>
          <a:xfrm>
            <a:off x="123950" y="823350"/>
            <a:ext cx="713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12529"/>
                </a:solidFill>
                <a:highlight>
                  <a:srgbClr val="FFFFFF"/>
                </a:highlight>
                <a:latin typeface="Comfortaa"/>
                <a:ea typeface="Comfortaa"/>
                <a:cs typeface="Comfortaa"/>
                <a:sym typeface="Comfortaa"/>
              </a:rPr>
              <a:t>Para excluir linhas em uma tabela usamos o comando </a:t>
            </a:r>
            <a:r>
              <a:rPr b="1" lang="pt-BR">
                <a:solidFill>
                  <a:srgbClr val="5D388D"/>
                </a:solidFill>
                <a:highlight>
                  <a:srgbClr val="FFFFFF"/>
                </a:highlight>
                <a:latin typeface="Comfortaa"/>
                <a:ea typeface="Comfortaa"/>
                <a:cs typeface="Comfortaa"/>
                <a:sym typeface="Comfortaa"/>
              </a:rPr>
              <a:t>DELETE</a:t>
            </a:r>
            <a:r>
              <a:rPr lang="pt-BR">
                <a:solidFill>
                  <a:srgbClr val="212529"/>
                </a:solidFill>
                <a:highlight>
                  <a:srgbClr val="FFFFFF"/>
                </a:highlight>
                <a:latin typeface="Comfortaa"/>
                <a:ea typeface="Comfortaa"/>
                <a:cs typeface="Comfortaa"/>
                <a:sym typeface="Comfortaa"/>
              </a:rPr>
              <a:t>.</a:t>
            </a:r>
            <a:endParaRPr>
              <a:solidFill>
                <a:srgbClr val="212529"/>
              </a:solidFill>
              <a:highlight>
                <a:srgbClr val="FFFFFF"/>
              </a:highlight>
              <a:latin typeface="Comfortaa"/>
              <a:ea typeface="Comfortaa"/>
              <a:cs typeface="Comfortaa"/>
              <a:sym typeface="Comfortaa"/>
            </a:endParaRPr>
          </a:p>
          <a:p>
            <a:pPr indent="0" lvl="0" marL="0" rtl="0" algn="l">
              <a:spcBef>
                <a:spcPts val="0"/>
              </a:spcBef>
              <a:spcAft>
                <a:spcPts val="0"/>
              </a:spcAft>
              <a:buNone/>
            </a:pPr>
            <a:r>
              <a:rPr b="1" lang="pt-BR">
                <a:solidFill>
                  <a:srgbClr val="5D388D"/>
                </a:solidFill>
                <a:highlight>
                  <a:srgbClr val="FFFFFF"/>
                </a:highlight>
                <a:latin typeface="Comfortaa"/>
                <a:ea typeface="Comfortaa"/>
                <a:cs typeface="Comfortaa"/>
                <a:sym typeface="Comfortaa"/>
              </a:rPr>
              <a:t>Obs</a:t>
            </a:r>
            <a:r>
              <a:rPr lang="pt-BR">
                <a:solidFill>
                  <a:srgbClr val="212529"/>
                </a:solidFill>
                <a:highlight>
                  <a:srgbClr val="FFFFFF"/>
                </a:highlight>
                <a:latin typeface="Comfortaa"/>
                <a:ea typeface="Comfortaa"/>
                <a:cs typeface="Comfortaa"/>
                <a:sym typeface="Comfortaa"/>
              </a:rPr>
              <a:t>: Se você não especificar a cláusula</a:t>
            </a:r>
            <a:r>
              <a:rPr b="1" lang="pt-BR">
                <a:solidFill>
                  <a:srgbClr val="5D388D"/>
                </a:solidFill>
                <a:highlight>
                  <a:srgbClr val="FFFFFF"/>
                </a:highlight>
                <a:latin typeface="Comfortaa"/>
                <a:ea typeface="Comfortaa"/>
                <a:cs typeface="Comfortaa"/>
                <a:sym typeface="Comfortaa"/>
              </a:rPr>
              <a:t> where </a:t>
            </a:r>
            <a:r>
              <a:rPr lang="pt-BR">
                <a:solidFill>
                  <a:srgbClr val="212529"/>
                </a:solidFill>
                <a:highlight>
                  <a:srgbClr val="FFFFFF"/>
                </a:highlight>
                <a:latin typeface="Comfortaa"/>
                <a:ea typeface="Comfortaa"/>
                <a:cs typeface="Comfortaa"/>
                <a:sym typeface="Comfortaa"/>
              </a:rPr>
              <a:t>todas as linhas da tabela serão excluídas.</a:t>
            </a:r>
            <a:endParaRPr>
              <a:solidFill>
                <a:srgbClr val="212529"/>
              </a:solidFill>
              <a:highlight>
                <a:srgbClr val="FFFFFF"/>
              </a:highlight>
              <a:latin typeface="Comfortaa"/>
              <a:ea typeface="Comfortaa"/>
              <a:cs typeface="Comfortaa"/>
              <a:sym typeface="Comfortaa"/>
            </a:endParaRPr>
          </a:p>
        </p:txBody>
      </p:sp>
      <p:sp>
        <p:nvSpPr>
          <p:cNvPr id="387" name="Google Shape;387;p54"/>
          <p:cNvSpPr txBox="1"/>
          <p:nvPr/>
        </p:nvSpPr>
        <p:spPr>
          <a:xfrm>
            <a:off x="2912600" y="1790975"/>
            <a:ext cx="271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Usamos o Where para </a:t>
            </a:r>
            <a:r>
              <a:rPr lang="pt-BR">
                <a:latin typeface="Comfortaa"/>
                <a:ea typeface="Comfortaa"/>
                <a:cs typeface="Comfortaa"/>
                <a:sym typeface="Comfortaa"/>
              </a:rPr>
              <a:t>delimitar</a:t>
            </a:r>
            <a:r>
              <a:rPr lang="pt-BR">
                <a:latin typeface="Comfortaa"/>
                <a:ea typeface="Comfortaa"/>
                <a:cs typeface="Comfortaa"/>
                <a:sym typeface="Comfortaa"/>
              </a:rPr>
              <a:t> quais linhas queremos apagar.</a:t>
            </a:r>
            <a:endParaRPr>
              <a:latin typeface="Comfortaa"/>
              <a:ea typeface="Comfortaa"/>
              <a:cs typeface="Comfortaa"/>
              <a:sym typeface="Comfortaa"/>
            </a:endParaRPr>
          </a:p>
        </p:txBody>
      </p:sp>
      <p:sp>
        <p:nvSpPr>
          <p:cNvPr id="388" name="Google Shape;388;p54"/>
          <p:cNvSpPr txBox="1"/>
          <p:nvPr/>
        </p:nvSpPr>
        <p:spPr>
          <a:xfrm>
            <a:off x="65625" y="2788650"/>
            <a:ext cx="7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O comando </a:t>
            </a:r>
            <a:r>
              <a:rPr b="1" lang="pt-BR">
                <a:solidFill>
                  <a:srgbClr val="5D388D"/>
                </a:solidFill>
                <a:latin typeface="Comfortaa"/>
                <a:ea typeface="Comfortaa"/>
                <a:cs typeface="Comfortaa"/>
                <a:sym typeface="Comfortaa"/>
              </a:rPr>
              <a:t>Truncate</a:t>
            </a:r>
            <a:r>
              <a:rPr lang="pt-BR">
                <a:latin typeface="Comfortaa"/>
                <a:ea typeface="Comfortaa"/>
                <a:cs typeface="Comfortaa"/>
                <a:sym typeface="Comfortaa"/>
              </a:rPr>
              <a:t> irá fazer uma truncagem em uma tabela, ou seja, ele irá apagar todas as linhas da tabela </a:t>
            </a:r>
            <a:endParaRPr>
              <a:latin typeface="Comfortaa"/>
              <a:ea typeface="Comfortaa"/>
              <a:cs typeface="Comfortaa"/>
              <a:sym typeface="Comfortaa"/>
            </a:endParaRPr>
          </a:p>
        </p:txBody>
      </p:sp>
      <p:pic>
        <p:nvPicPr>
          <p:cNvPr id="389" name="Google Shape;389;p54"/>
          <p:cNvPicPr preferRelativeResize="0"/>
          <p:nvPr/>
        </p:nvPicPr>
        <p:blipFill>
          <a:blip r:embed="rId3">
            <a:alphaModFix/>
          </a:blip>
          <a:stretch>
            <a:fillRect/>
          </a:stretch>
        </p:blipFill>
        <p:spPr>
          <a:xfrm>
            <a:off x="363100" y="3538125"/>
            <a:ext cx="2162175" cy="514350"/>
          </a:xfrm>
          <a:prstGeom prst="rect">
            <a:avLst/>
          </a:prstGeom>
          <a:noFill/>
          <a:ln>
            <a:noFill/>
          </a:ln>
          <a:effectLst>
            <a:outerShdw blurRad="57150" rotWithShape="0" algn="bl" dir="5400000" dist="19050">
              <a:srgbClr val="000000">
                <a:alpha val="50000"/>
              </a:srgbClr>
            </a:outerShdw>
          </a:effectLst>
        </p:spPr>
      </p:pic>
      <p:pic>
        <p:nvPicPr>
          <p:cNvPr id="390" name="Google Shape;390;p54"/>
          <p:cNvPicPr preferRelativeResize="0"/>
          <p:nvPr/>
        </p:nvPicPr>
        <p:blipFill>
          <a:blip r:embed="rId4">
            <a:alphaModFix/>
          </a:blip>
          <a:stretch>
            <a:fillRect/>
          </a:stretch>
        </p:blipFill>
        <p:spPr>
          <a:xfrm>
            <a:off x="315475" y="1809263"/>
            <a:ext cx="2257425" cy="742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txBox="1"/>
          <p:nvPr/>
        </p:nvSpPr>
        <p:spPr>
          <a:xfrm>
            <a:off x="181325" y="114400"/>
            <a:ext cx="7833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Gerenciamento de cópias de segurança</a:t>
            </a:r>
            <a:endParaRPr/>
          </a:p>
        </p:txBody>
      </p:sp>
      <p:sp>
        <p:nvSpPr>
          <p:cNvPr id="396" name="Google Shape;396;p55"/>
          <p:cNvSpPr txBox="1"/>
          <p:nvPr/>
        </p:nvSpPr>
        <p:spPr>
          <a:xfrm>
            <a:off x="181325" y="793250"/>
            <a:ext cx="841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No slide anterior aprendemos a dar um</a:t>
            </a:r>
            <a:r>
              <a:rPr b="1" lang="pt-BR">
                <a:solidFill>
                  <a:srgbClr val="5D388D"/>
                </a:solidFill>
                <a:latin typeface="Comfortaa"/>
                <a:ea typeface="Comfortaa"/>
                <a:cs typeface="Comfortaa"/>
                <a:sym typeface="Comfortaa"/>
              </a:rPr>
              <a:t> DELETE</a:t>
            </a:r>
            <a:r>
              <a:rPr lang="pt-BR">
                <a:latin typeface="Comfortaa"/>
                <a:ea typeface="Comfortaa"/>
                <a:cs typeface="Comfortaa"/>
                <a:sym typeface="Comfortaa"/>
              </a:rPr>
              <a:t> e um </a:t>
            </a:r>
            <a:r>
              <a:rPr b="1" lang="pt-BR">
                <a:solidFill>
                  <a:srgbClr val="5D388D"/>
                </a:solidFill>
                <a:latin typeface="Comfortaa"/>
                <a:ea typeface="Comfortaa"/>
                <a:cs typeface="Comfortaa"/>
                <a:sym typeface="Comfortaa"/>
              </a:rPr>
              <a:t>TRUNCATE</a:t>
            </a:r>
            <a:r>
              <a:rPr lang="pt-BR">
                <a:latin typeface="Comfortaa"/>
                <a:ea typeface="Comfortaa"/>
                <a:cs typeface="Comfortaa"/>
                <a:sym typeface="Comfortaa"/>
              </a:rPr>
              <a:t>, e como sabemos o TRUNCATE apaga todas as linhas da sua tabela, porém no MySQL não existe o ctrl+v então precisamos refazer o nosso backup. E para isso precisamos ir na opção </a:t>
            </a:r>
            <a:r>
              <a:rPr b="1" lang="pt-BR">
                <a:solidFill>
                  <a:srgbClr val="5D388D"/>
                </a:solidFill>
                <a:latin typeface="Comfortaa"/>
                <a:ea typeface="Comfortaa"/>
                <a:cs typeface="Comfortaa"/>
                <a:sym typeface="Comfortaa"/>
              </a:rPr>
              <a:t>Server</a:t>
            </a:r>
            <a:r>
              <a:rPr lang="pt-BR">
                <a:latin typeface="Comfortaa"/>
                <a:ea typeface="Comfortaa"/>
                <a:cs typeface="Comfortaa"/>
                <a:sym typeface="Comfortaa"/>
              </a:rPr>
              <a:t>,</a:t>
            </a:r>
            <a:r>
              <a:rPr lang="pt-BR">
                <a:solidFill>
                  <a:schemeClr val="dk1"/>
                </a:solidFill>
                <a:latin typeface="Comfortaa"/>
                <a:ea typeface="Comfortaa"/>
                <a:cs typeface="Comfortaa"/>
                <a:sym typeface="Comfortaa"/>
              </a:rPr>
              <a:t>c</a:t>
            </a:r>
            <a:r>
              <a:rPr lang="pt-BR">
                <a:solidFill>
                  <a:schemeClr val="dk1"/>
                </a:solidFill>
                <a:latin typeface="Comfortaa"/>
                <a:ea typeface="Comfortaa"/>
                <a:cs typeface="Comfortaa"/>
                <a:sym typeface="Comfortaa"/>
              </a:rPr>
              <a:t>lique em Data Export e selecione o seu banco de dados,após escolher o seu banco de dados basta clicar em dump e fazer o seu backup.</a:t>
            </a:r>
            <a:endParaRPr>
              <a:latin typeface="Comfortaa"/>
              <a:ea typeface="Comfortaa"/>
              <a:cs typeface="Comfortaa"/>
              <a:sym typeface="Comfortaa"/>
            </a:endParaRPr>
          </a:p>
        </p:txBody>
      </p:sp>
      <p:pic>
        <p:nvPicPr>
          <p:cNvPr id="397" name="Google Shape;397;p55"/>
          <p:cNvPicPr preferRelativeResize="0"/>
          <p:nvPr/>
        </p:nvPicPr>
        <p:blipFill>
          <a:blip r:embed="rId3">
            <a:alphaModFix/>
          </a:blip>
          <a:stretch>
            <a:fillRect/>
          </a:stretch>
        </p:blipFill>
        <p:spPr>
          <a:xfrm>
            <a:off x="2797413" y="2639550"/>
            <a:ext cx="2486025" cy="1466850"/>
          </a:xfrm>
          <a:prstGeom prst="rect">
            <a:avLst/>
          </a:prstGeom>
          <a:noFill/>
          <a:ln>
            <a:noFill/>
          </a:ln>
          <a:effectLst>
            <a:outerShdw blurRad="57150" rotWithShape="0" algn="bl" dir="5400000" dist="19050">
              <a:srgbClr val="000000">
                <a:alpha val="50000"/>
              </a:srgbClr>
            </a:outerShdw>
          </a:effectLst>
        </p:spPr>
      </p:pic>
      <p:pic>
        <p:nvPicPr>
          <p:cNvPr id="398" name="Google Shape;398;p55"/>
          <p:cNvPicPr preferRelativeResize="0"/>
          <p:nvPr/>
        </p:nvPicPr>
        <p:blipFill rotWithShape="1">
          <a:blip r:embed="rId4">
            <a:alphaModFix/>
          </a:blip>
          <a:srcRect b="0" l="39838" r="0" t="26427"/>
          <a:stretch/>
        </p:blipFill>
        <p:spPr>
          <a:xfrm>
            <a:off x="6513675" y="1884250"/>
            <a:ext cx="4160726" cy="2862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nvSpPr>
        <p:spPr>
          <a:xfrm>
            <a:off x="108075" y="161125"/>
            <a:ext cx="385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Hora de Praticar</a:t>
            </a:r>
            <a:endParaRPr>
              <a:solidFill>
                <a:schemeClr val="dk1"/>
              </a:solidFill>
            </a:endParaRPr>
          </a:p>
        </p:txBody>
      </p:sp>
      <p:grpSp>
        <p:nvGrpSpPr>
          <p:cNvPr id="404" name="Google Shape;404;p56"/>
          <p:cNvGrpSpPr/>
          <p:nvPr/>
        </p:nvGrpSpPr>
        <p:grpSpPr>
          <a:xfrm>
            <a:off x="196950" y="755512"/>
            <a:ext cx="8750100" cy="3328571"/>
            <a:chOff x="196950" y="314410"/>
            <a:chExt cx="8750100" cy="2540700"/>
          </a:xfrm>
        </p:grpSpPr>
        <p:sp>
          <p:nvSpPr>
            <p:cNvPr id="405" name="Google Shape;405;p56"/>
            <p:cNvSpPr/>
            <p:nvPr/>
          </p:nvSpPr>
          <p:spPr>
            <a:xfrm>
              <a:off x="196950" y="314410"/>
              <a:ext cx="8750100" cy="2540700"/>
            </a:xfrm>
            <a:prstGeom prst="rect">
              <a:avLst/>
            </a:prstGeom>
            <a:solidFill>
              <a:srgbClr val="5D38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6"/>
            <p:cNvSpPr txBox="1"/>
            <p:nvPr/>
          </p:nvSpPr>
          <p:spPr>
            <a:xfrm>
              <a:off x="402550" y="501611"/>
              <a:ext cx="7138800" cy="211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Comfortaa"/>
                  <a:ea typeface="Comfortaa"/>
                  <a:cs typeface="Comfortaa"/>
                  <a:sym typeface="Comfortaa"/>
                </a:rPr>
                <a:t>1</a:t>
              </a:r>
              <a:r>
                <a:rPr lang="pt-BR">
                  <a:solidFill>
                    <a:schemeClr val="lt1"/>
                  </a:solidFill>
                  <a:latin typeface="Comfortaa"/>
                  <a:ea typeface="Comfortaa"/>
                  <a:cs typeface="Comfortaa"/>
                  <a:sym typeface="Comfortaa"/>
                </a:rPr>
                <a:t>-  Adicione mais uma coluna na tabela professores para a seu email</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2- Adicione uma coluna na tabela curso para indicar quantos alunos matriculados</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pt-BR">
                  <a:solidFill>
                    <a:srgbClr val="FFFFFF"/>
                  </a:solidFill>
                  <a:latin typeface="Comfortaa"/>
                  <a:ea typeface="Comfortaa"/>
                  <a:cs typeface="Comfortaa"/>
                  <a:sym typeface="Comfortaa"/>
                </a:rPr>
                <a:t>3</a:t>
              </a:r>
              <a:r>
                <a:rPr lang="pt-BR">
                  <a:solidFill>
                    <a:srgbClr val="FFFFFF"/>
                  </a:solidFill>
                  <a:latin typeface="Comfortaa"/>
                  <a:ea typeface="Comfortaa"/>
                  <a:cs typeface="Comfortaa"/>
                  <a:sym typeface="Comfortaa"/>
                </a:rPr>
                <a:t> -  Hora de popular sua tabela de cursos, pesquise sobre 10 cursos na </a:t>
              </a:r>
              <a:r>
                <a:rPr lang="pt-BR">
                  <a:solidFill>
                    <a:srgbClr val="FFFFFF"/>
                  </a:solidFill>
                  <a:latin typeface="Comfortaa"/>
                  <a:ea typeface="Comfortaa"/>
                  <a:cs typeface="Comfortaa"/>
                  <a:sym typeface="Comfortaa"/>
                </a:rPr>
                <a:t>área</a:t>
              </a:r>
              <a:r>
                <a:rPr lang="pt-BR">
                  <a:solidFill>
                    <a:srgbClr val="FFFFFF"/>
                  </a:solidFill>
                  <a:latin typeface="Comfortaa"/>
                  <a:ea typeface="Comfortaa"/>
                  <a:cs typeface="Comfortaa"/>
                  <a:sym typeface="Comfortaa"/>
                </a:rPr>
                <a:t> da </a:t>
              </a:r>
              <a:r>
                <a:rPr lang="pt-BR">
                  <a:solidFill>
                    <a:srgbClr val="FFFFFF"/>
                  </a:solidFill>
                  <a:latin typeface="Comfortaa"/>
                  <a:ea typeface="Comfortaa"/>
                  <a:cs typeface="Comfortaa"/>
                  <a:sym typeface="Comfortaa"/>
                </a:rPr>
                <a:t>tecnologia</a:t>
              </a:r>
              <a:r>
                <a:rPr lang="pt-BR">
                  <a:solidFill>
                    <a:srgbClr val="FFFFFF"/>
                  </a:solidFill>
                  <a:latin typeface="Comfortaa"/>
                  <a:ea typeface="Comfortaa"/>
                  <a:cs typeface="Comfortaa"/>
                  <a:sym typeface="Comfortaa"/>
                </a:rPr>
                <a:t> e adicione a tabela.</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pt-BR">
                  <a:solidFill>
                    <a:srgbClr val="FFFFFF"/>
                  </a:solidFill>
                  <a:latin typeface="Comfortaa"/>
                  <a:ea typeface="Comfortaa"/>
                  <a:cs typeface="Comfortaa"/>
                  <a:sym typeface="Comfortaa"/>
                </a:rPr>
                <a:t>4 - Cada curso terá 3 professores </a:t>
              </a:r>
              <a:r>
                <a:rPr lang="pt-BR">
                  <a:solidFill>
                    <a:srgbClr val="FFFFFF"/>
                  </a:solidFill>
                  <a:latin typeface="Comfortaa"/>
                  <a:ea typeface="Comfortaa"/>
                  <a:cs typeface="Comfortaa"/>
                  <a:sym typeface="Comfortaa"/>
                </a:rPr>
                <a:t>responsáveis,</a:t>
              </a:r>
              <a:r>
                <a:rPr lang="pt-BR">
                  <a:solidFill>
                    <a:srgbClr val="FFFFFF"/>
                  </a:solidFill>
                  <a:latin typeface="Comfortaa"/>
                  <a:ea typeface="Comfortaa"/>
                  <a:cs typeface="Comfortaa"/>
                  <a:sym typeface="Comfortaa"/>
                </a:rPr>
                <a:t> preencha a tabela professores com </a:t>
              </a:r>
              <a:r>
                <a:rPr lang="pt-BR">
                  <a:solidFill>
                    <a:srgbClr val="FFFFFF"/>
                  </a:solidFill>
                  <a:latin typeface="Comfortaa"/>
                  <a:ea typeface="Comfortaa"/>
                  <a:cs typeface="Comfortaa"/>
                  <a:sym typeface="Comfortaa"/>
                </a:rPr>
                <a:t>as respectivas informações</a:t>
              </a:r>
              <a:r>
                <a:rPr lang="pt-BR">
                  <a:solidFill>
                    <a:srgbClr val="FFFFFF"/>
                  </a:solidFill>
                  <a:latin typeface="Comfortaa"/>
                  <a:ea typeface="Comfortaa"/>
                  <a:cs typeface="Comfortaa"/>
                  <a:sym typeface="Comfortaa"/>
                </a:rPr>
                <a:t> de respectivas.</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grpSp>
      <p:sp>
        <p:nvSpPr>
          <p:cNvPr id="407" name="Google Shape;407;p56"/>
          <p:cNvSpPr/>
          <p:nvPr/>
        </p:nvSpPr>
        <p:spPr>
          <a:xfrm>
            <a:off x="7639150" y="579213"/>
            <a:ext cx="1404550" cy="241405"/>
          </a:xfrm>
          <a:custGeom>
            <a:rect b="b" l="l" r="r" t="t"/>
            <a:pathLst>
              <a:path extrusionOk="0" h="5859" w="146079">
                <a:moveTo>
                  <a:pt x="1" y="1"/>
                </a:moveTo>
                <a:lnTo>
                  <a:pt x="1" y="5858"/>
                </a:lnTo>
                <a:lnTo>
                  <a:pt x="146079" y="5858"/>
                </a:lnTo>
                <a:lnTo>
                  <a:pt x="146079" y="1"/>
                </a:ln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4219450" y="401650"/>
            <a:ext cx="4404600" cy="484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FFFFFF"/>
                </a:solidFill>
                <a:latin typeface="Comfortaa"/>
                <a:ea typeface="Comfortaa"/>
                <a:cs typeface="Comfortaa"/>
                <a:sym typeface="Comfortaa"/>
              </a:rPr>
              <a:t>NOSSO TIME DOCENTE</a:t>
            </a:r>
            <a:endParaRPr b="1" i="0" sz="2700" u="none" cap="none" strike="noStrike">
              <a:solidFill>
                <a:schemeClr val="lt1"/>
              </a:solidFill>
              <a:latin typeface="Comfortaa"/>
              <a:ea typeface="Comfortaa"/>
              <a:cs typeface="Comfortaa"/>
              <a:sym typeface="Comfortaa"/>
            </a:endParaRPr>
          </a:p>
        </p:txBody>
      </p:sp>
      <p:sp>
        <p:nvSpPr>
          <p:cNvPr id="114" name="Google Shape;114;p21"/>
          <p:cNvSpPr txBox="1"/>
          <p:nvPr/>
        </p:nvSpPr>
        <p:spPr>
          <a:xfrm>
            <a:off x="6197900" y="4832113"/>
            <a:ext cx="14643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0" i="0" lang="pt-BR" sz="1100" u="none" cap="none" strike="noStrike">
                <a:solidFill>
                  <a:srgbClr val="FFFFFF"/>
                </a:solidFill>
                <a:latin typeface="Comfortaa"/>
                <a:ea typeface="Comfortaa"/>
                <a:cs typeface="Comfortaa"/>
                <a:sym typeface="Comfortaa"/>
              </a:rPr>
              <a:t>Samara Leal</a:t>
            </a:r>
            <a:endParaRPr b="0" i="0" sz="1100" u="none" cap="none" strike="noStrike">
              <a:solidFill>
                <a:srgbClr val="FFFFFF"/>
              </a:solidFill>
              <a:latin typeface="Comfortaa"/>
              <a:ea typeface="Comfortaa"/>
              <a:cs typeface="Comfortaa"/>
              <a:sym typeface="Comfortaa"/>
            </a:endParaRPr>
          </a:p>
        </p:txBody>
      </p:sp>
      <p:sp>
        <p:nvSpPr>
          <p:cNvPr id="115" name="Google Shape;115;p21"/>
          <p:cNvSpPr txBox="1"/>
          <p:nvPr/>
        </p:nvSpPr>
        <p:spPr>
          <a:xfrm>
            <a:off x="5164744" y="2979313"/>
            <a:ext cx="14643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0" i="0" lang="pt-BR" sz="1100" u="none" cap="none" strike="noStrike">
                <a:solidFill>
                  <a:srgbClr val="FFFFFF"/>
                </a:solidFill>
                <a:latin typeface="Comfortaa"/>
                <a:ea typeface="Comfortaa"/>
                <a:cs typeface="Comfortaa"/>
                <a:sym typeface="Comfortaa"/>
              </a:rPr>
              <a:t>Patrícia Meneghel</a:t>
            </a:r>
            <a:endParaRPr b="0" i="0" sz="1100" u="none" cap="none" strike="noStrike">
              <a:solidFill>
                <a:srgbClr val="FFFFFF"/>
              </a:solidFill>
              <a:latin typeface="Comfortaa"/>
              <a:ea typeface="Comfortaa"/>
              <a:cs typeface="Comfortaa"/>
              <a:sym typeface="Comfortaa"/>
            </a:endParaRPr>
          </a:p>
        </p:txBody>
      </p:sp>
      <p:pic>
        <p:nvPicPr>
          <p:cNvPr id="116" name="Google Shape;116;p21"/>
          <p:cNvPicPr preferRelativeResize="0"/>
          <p:nvPr/>
        </p:nvPicPr>
        <p:blipFill rotWithShape="1">
          <a:blip r:embed="rId3">
            <a:alphaModFix/>
          </a:blip>
          <a:srcRect b="10695" l="19894" r="20714" t="30851"/>
          <a:stretch/>
        </p:blipFill>
        <p:spPr>
          <a:xfrm>
            <a:off x="6137150" y="3248238"/>
            <a:ext cx="1525052" cy="1501076"/>
          </a:xfrm>
          <a:prstGeom prst="rect">
            <a:avLst/>
          </a:prstGeom>
          <a:noFill/>
          <a:ln>
            <a:noFill/>
          </a:ln>
        </p:spPr>
      </p:pic>
      <p:sp>
        <p:nvSpPr>
          <p:cNvPr id="117" name="Google Shape;117;p21"/>
          <p:cNvSpPr txBox="1"/>
          <p:nvPr/>
        </p:nvSpPr>
        <p:spPr>
          <a:xfrm>
            <a:off x="7170294" y="2979313"/>
            <a:ext cx="14643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0" i="0" lang="pt-BR" sz="1100" u="none" cap="none" strike="noStrike">
                <a:solidFill>
                  <a:srgbClr val="FFFFFF"/>
                </a:solidFill>
                <a:latin typeface="Comfortaa"/>
                <a:ea typeface="Comfortaa"/>
                <a:cs typeface="Comfortaa"/>
                <a:sym typeface="Comfortaa"/>
              </a:rPr>
              <a:t>Rafaela Moreira</a:t>
            </a:r>
            <a:endParaRPr b="0" i="0" sz="1100" u="none" cap="none" strike="noStrike">
              <a:solidFill>
                <a:srgbClr val="FFFFFF"/>
              </a:solidFill>
              <a:latin typeface="Comfortaa"/>
              <a:ea typeface="Comfortaa"/>
              <a:cs typeface="Comfortaa"/>
              <a:sym typeface="Comfortaa"/>
            </a:endParaRPr>
          </a:p>
        </p:txBody>
      </p:sp>
      <p:pic>
        <p:nvPicPr>
          <p:cNvPr id="118" name="Google Shape;118;p21"/>
          <p:cNvPicPr preferRelativeResize="0"/>
          <p:nvPr/>
        </p:nvPicPr>
        <p:blipFill rotWithShape="1">
          <a:blip r:embed="rId4">
            <a:alphaModFix/>
          </a:blip>
          <a:srcRect b="8544" l="20503" r="19756" t="30935"/>
          <a:stretch/>
        </p:blipFill>
        <p:spPr>
          <a:xfrm>
            <a:off x="7070975" y="1395438"/>
            <a:ext cx="1563624" cy="1583874"/>
          </a:xfrm>
          <a:prstGeom prst="rect">
            <a:avLst/>
          </a:prstGeom>
          <a:noFill/>
          <a:ln>
            <a:noFill/>
          </a:ln>
        </p:spPr>
      </p:pic>
      <p:pic>
        <p:nvPicPr>
          <p:cNvPr id="119" name="Google Shape;119;p21"/>
          <p:cNvPicPr preferRelativeResize="0"/>
          <p:nvPr/>
        </p:nvPicPr>
        <p:blipFill rotWithShape="1">
          <a:blip r:embed="rId5">
            <a:alphaModFix/>
          </a:blip>
          <a:srcRect b="46376" l="27435" r="27436" t="6012"/>
          <a:stretch/>
        </p:blipFill>
        <p:spPr>
          <a:xfrm>
            <a:off x="5246049" y="1395450"/>
            <a:ext cx="1383000" cy="14592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nvSpPr>
        <p:spPr>
          <a:xfrm>
            <a:off x="111550" y="2354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Select</a:t>
            </a:r>
            <a:endParaRPr/>
          </a:p>
        </p:txBody>
      </p:sp>
      <p:sp>
        <p:nvSpPr>
          <p:cNvPr id="413" name="Google Shape;413;p57"/>
          <p:cNvSpPr txBox="1"/>
          <p:nvPr/>
        </p:nvSpPr>
        <p:spPr>
          <a:xfrm>
            <a:off x="111550" y="2156100"/>
            <a:ext cx="639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O comando </a:t>
            </a:r>
            <a:r>
              <a:rPr b="1" lang="pt-BR">
                <a:highlight>
                  <a:srgbClr val="EAEFF2"/>
                </a:highlight>
                <a:latin typeface="Comfortaa"/>
                <a:ea typeface="Comfortaa"/>
                <a:cs typeface="Comfortaa"/>
                <a:sym typeface="Comfortaa"/>
              </a:rPr>
              <a:t>select</a:t>
            </a:r>
            <a:r>
              <a:rPr b="1" lang="pt-BR">
                <a:latin typeface="Comfortaa"/>
                <a:ea typeface="Comfortaa"/>
                <a:cs typeface="Comfortaa"/>
                <a:sym typeface="Comfortaa"/>
              </a:rPr>
              <a:t> </a:t>
            </a:r>
            <a:r>
              <a:rPr lang="pt-BR">
                <a:latin typeface="Comfortaa"/>
                <a:ea typeface="Comfortaa"/>
                <a:cs typeface="Comfortaa"/>
                <a:sym typeface="Comfortaa"/>
              </a:rPr>
              <a:t>seleciona</a:t>
            </a:r>
            <a:r>
              <a:rPr lang="pt-BR">
                <a:latin typeface="Comfortaa"/>
                <a:ea typeface="Comfortaa"/>
                <a:cs typeface="Comfortaa"/>
                <a:sym typeface="Comfortaa"/>
              </a:rPr>
              <a:t> os dados de uma ou mais tabelas, sendo um dos comandos mais simples e, ao mesmo tempo, mais extenso da SQL devido </a:t>
            </a:r>
            <a:r>
              <a:rPr lang="pt-BR">
                <a:latin typeface="Comfortaa"/>
                <a:ea typeface="Comfortaa"/>
                <a:cs typeface="Comfortaa"/>
                <a:sym typeface="Comfortaa"/>
              </a:rPr>
              <a:t>às suas</a:t>
            </a:r>
            <a:r>
              <a:rPr lang="pt-BR">
                <a:latin typeface="Comfortaa"/>
                <a:ea typeface="Comfortaa"/>
                <a:cs typeface="Comfortaa"/>
                <a:sym typeface="Comfortaa"/>
              </a:rPr>
              <a:t> funções, operandos, comandos, sub-comandos e cláusulas não obrigatórias.</a:t>
            </a:r>
            <a:endParaRPr>
              <a:latin typeface="Comfortaa"/>
              <a:ea typeface="Comfortaa"/>
              <a:cs typeface="Comfortaa"/>
              <a:sym typeface="Comfortaa"/>
            </a:endParaRPr>
          </a:p>
        </p:txBody>
      </p:sp>
      <p:sp>
        <p:nvSpPr>
          <p:cNvPr id="414" name="Google Shape;414;p57"/>
          <p:cNvSpPr txBox="1"/>
          <p:nvPr/>
        </p:nvSpPr>
        <p:spPr>
          <a:xfrm>
            <a:off x="188050" y="751575"/>
            <a:ext cx="835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 linguagem SQL foi criada com o objetivo de padronizar os comandos de </a:t>
            </a:r>
            <a:r>
              <a:rPr lang="pt-BR">
                <a:uFill>
                  <a:noFill/>
                </a:uFill>
                <a:latin typeface="Comfortaa"/>
                <a:ea typeface="Comfortaa"/>
                <a:cs typeface="Comfortaa"/>
                <a:sym typeface="Comfortaa"/>
                <a:hlinkClick r:id="rId3"/>
              </a:rPr>
              <a:t>manipulação de dados em </a:t>
            </a:r>
            <a:r>
              <a:rPr b="1" lang="pt-BR">
                <a:solidFill>
                  <a:srgbClr val="5D388D"/>
                </a:solidFill>
                <a:uFill>
                  <a:noFill/>
                </a:uFill>
                <a:latin typeface="Comfortaa"/>
                <a:ea typeface="Comfortaa"/>
                <a:cs typeface="Comfortaa"/>
                <a:sym typeface="Comfortaa"/>
                <a:hlinkClick r:id="rId4">
                  <a:extLst>
                    <a:ext uri="{A12FA001-AC4F-418D-AE19-62706E023703}">
                      <ahyp:hlinkClr val="tx"/>
                    </a:ext>
                  </a:extLst>
                </a:hlinkClick>
              </a:rPr>
              <a:t>SGBD’s</a:t>
            </a:r>
            <a:r>
              <a:rPr lang="pt-BR">
                <a:latin typeface="Comfortaa"/>
                <a:ea typeface="Comfortaa"/>
                <a:cs typeface="Comfortaa"/>
                <a:sym typeface="Comfortaa"/>
              </a:rPr>
              <a:t>. Hoje em dia, apesar de a linguagem possuir uma quantidade considerável de extensões e implementações proprietárias, pode-se afirmar que a meta foi alcançada. Conhecendo bem a linguagem é possível acessar os recursos básicos de qualquer banco relacional, como </a:t>
            </a:r>
            <a:r>
              <a:rPr lang="pt-BR">
                <a:uFill>
                  <a:noFill/>
                </a:uFill>
                <a:latin typeface="Comfortaa"/>
                <a:ea typeface="Comfortaa"/>
                <a:cs typeface="Comfortaa"/>
                <a:sym typeface="Comfortaa"/>
                <a:hlinkClick r:id="rId5"/>
              </a:rPr>
              <a:t>Oracle</a:t>
            </a:r>
            <a:r>
              <a:rPr lang="pt-BR">
                <a:latin typeface="Comfortaa"/>
                <a:ea typeface="Comfortaa"/>
                <a:cs typeface="Comfortaa"/>
                <a:sym typeface="Comfortaa"/>
              </a:rPr>
              <a:t>, </a:t>
            </a:r>
            <a:r>
              <a:rPr lang="pt-BR">
                <a:uFill>
                  <a:noFill/>
                </a:uFill>
                <a:latin typeface="Comfortaa"/>
                <a:ea typeface="Comfortaa"/>
                <a:cs typeface="Comfortaa"/>
                <a:sym typeface="Comfortaa"/>
                <a:hlinkClick r:id="rId6"/>
              </a:rPr>
              <a:t>SQL Server</a:t>
            </a:r>
            <a:r>
              <a:rPr lang="pt-BR">
                <a:latin typeface="Comfortaa"/>
                <a:ea typeface="Comfortaa"/>
                <a:cs typeface="Comfortaa"/>
                <a:sym typeface="Comfortaa"/>
              </a:rPr>
              <a:t> ou </a:t>
            </a:r>
            <a:r>
              <a:rPr lang="pt-BR">
                <a:uFill>
                  <a:noFill/>
                </a:uFill>
                <a:latin typeface="Comfortaa"/>
                <a:ea typeface="Comfortaa"/>
                <a:cs typeface="Comfortaa"/>
                <a:sym typeface="Comfortaa"/>
                <a:hlinkClick r:id="rId7"/>
              </a:rPr>
              <a:t>MySQL</a:t>
            </a:r>
            <a:r>
              <a:rPr lang="pt-BR">
                <a:latin typeface="Comfortaa"/>
                <a:ea typeface="Comfortaa"/>
                <a:cs typeface="Comfortaa"/>
                <a:sym typeface="Comfortaa"/>
              </a:rPr>
              <a:t>, sem praticamente nenhuma mudança.</a:t>
            </a:r>
            <a:endParaRPr>
              <a:latin typeface="Comfortaa"/>
              <a:ea typeface="Comfortaa"/>
              <a:cs typeface="Comfortaa"/>
              <a:sym typeface="Comfortaa"/>
            </a:endParaRPr>
          </a:p>
        </p:txBody>
      </p:sp>
      <p:pic>
        <p:nvPicPr>
          <p:cNvPr id="415" name="Google Shape;415;p57"/>
          <p:cNvPicPr preferRelativeResize="0"/>
          <p:nvPr/>
        </p:nvPicPr>
        <p:blipFill rotWithShape="1">
          <a:blip r:embed="rId8">
            <a:alphaModFix/>
          </a:blip>
          <a:srcRect b="0" l="39838" r="0" t="26427"/>
          <a:stretch/>
        </p:blipFill>
        <p:spPr>
          <a:xfrm>
            <a:off x="6581350" y="2084225"/>
            <a:ext cx="4059725" cy="2792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nvSpPr>
        <p:spPr>
          <a:xfrm>
            <a:off x="223075" y="303925"/>
            <a:ext cx="5750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Estrutura do comando: </a:t>
            </a:r>
            <a:r>
              <a:rPr b="1" lang="pt-BR" sz="2700">
                <a:solidFill>
                  <a:srgbClr val="5D388D"/>
                </a:solidFill>
                <a:latin typeface="Comfortaa"/>
                <a:ea typeface="Comfortaa"/>
                <a:cs typeface="Comfortaa"/>
                <a:sym typeface="Comfortaa"/>
              </a:rPr>
              <a:t>Select</a:t>
            </a:r>
            <a:endParaRPr/>
          </a:p>
        </p:txBody>
      </p:sp>
      <p:graphicFrame>
        <p:nvGraphicFramePr>
          <p:cNvPr id="421" name="Google Shape;421;p58"/>
          <p:cNvGraphicFramePr/>
          <p:nvPr/>
        </p:nvGraphicFramePr>
        <p:xfrm>
          <a:off x="794475" y="1304150"/>
          <a:ext cx="3000000" cy="3000000"/>
        </p:xfrm>
        <a:graphic>
          <a:graphicData uri="http://schemas.openxmlformats.org/drawingml/2006/table">
            <a:tbl>
              <a:tblPr>
                <a:noFill/>
                <a:tableStyleId>{77FC6463-0E76-4E66-B88C-09A9854BEEBF}</a:tableStyleId>
              </a:tblPr>
              <a:tblGrid>
                <a:gridCol w="1636800"/>
                <a:gridCol w="5602200"/>
              </a:tblGrid>
              <a:tr h="381000">
                <a:tc>
                  <a:txBody>
                    <a:bodyPr/>
                    <a:lstStyle/>
                    <a:p>
                      <a:pPr indent="0" lvl="0" marL="0" rtl="0" algn="l">
                        <a:spcBef>
                          <a:spcPts val="0"/>
                        </a:spcBef>
                        <a:spcAft>
                          <a:spcPts val="0"/>
                        </a:spcAft>
                        <a:buNone/>
                      </a:pPr>
                      <a:r>
                        <a:rPr lang="pt-BR">
                          <a:solidFill>
                            <a:srgbClr val="FFFFFF"/>
                          </a:solidFill>
                          <a:latin typeface="Comfortaa"/>
                          <a:ea typeface="Comfortaa"/>
                          <a:cs typeface="Comfortaa"/>
                          <a:sym typeface="Comfortaa"/>
                        </a:rPr>
                        <a:t>TIPOS </a:t>
                      </a:r>
                      <a:endParaRPr>
                        <a:solidFill>
                          <a:srgbClr val="FFFFFF"/>
                        </a:solidFill>
                        <a:latin typeface="Comfortaa"/>
                        <a:ea typeface="Comfortaa"/>
                        <a:cs typeface="Comfortaa"/>
                        <a:sym typeface="Comfortaa"/>
                      </a:endParaRPr>
                    </a:p>
                  </a:txBody>
                  <a:tcPr marT="91425" marB="91425" marR="91425" marL="91425">
                    <a:solidFill>
                      <a:srgbClr val="5D388D"/>
                    </a:solidFill>
                  </a:tcPr>
                </a:tc>
                <a:tc>
                  <a:txBody>
                    <a:bodyPr/>
                    <a:lstStyle/>
                    <a:p>
                      <a:pPr indent="0" lvl="0" marL="0" rtl="0" algn="l">
                        <a:spcBef>
                          <a:spcPts val="0"/>
                        </a:spcBef>
                        <a:spcAft>
                          <a:spcPts val="0"/>
                        </a:spcAft>
                        <a:buNone/>
                      </a:pPr>
                      <a:r>
                        <a:rPr lang="pt-BR">
                          <a:solidFill>
                            <a:srgbClr val="FFFFFF"/>
                          </a:solidFill>
                          <a:latin typeface="Comfortaa"/>
                          <a:ea typeface="Comfortaa"/>
                          <a:cs typeface="Comfortaa"/>
                          <a:sym typeface="Comfortaa"/>
                        </a:rPr>
                        <a:t>DESCRIÇÃO</a:t>
                      </a:r>
                      <a:endParaRPr>
                        <a:solidFill>
                          <a:srgbClr val="FFFFFF"/>
                        </a:solidFill>
                        <a:latin typeface="Comfortaa"/>
                        <a:ea typeface="Comfortaa"/>
                        <a:cs typeface="Comfortaa"/>
                        <a:sym typeface="Comfortaa"/>
                      </a:endParaRPr>
                    </a:p>
                  </a:txBody>
                  <a:tcPr marT="91425" marB="91425" marR="91425" marL="91425">
                    <a:solidFill>
                      <a:srgbClr val="5D388D"/>
                    </a:solidFill>
                  </a:tcPr>
                </a:tc>
              </a:tr>
              <a:tr h="381000">
                <a:tc>
                  <a:txBody>
                    <a:bodyPr/>
                    <a:lstStyle/>
                    <a:p>
                      <a:pPr indent="0" lvl="0" marL="0" rtl="0" algn="l">
                        <a:spcBef>
                          <a:spcPts val="0"/>
                        </a:spcBef>
                        <a:spcAft>
                          <a:spcPts val="0"/>
                        </a:spcAft>
                        <a:buNone/>
                      </a:pPr>
                      <a:r>
                        <a:rPr lang="pt-BR">
                          <a:latin typeface="Comfortaa"/>
                          <a:ea typeface="Comfortaa"/>
                          <a:cs typeface="Comfortaa"/>
                          <a:sym typeface="Comfortaa"/>
                        </a:rPr>
                        <a:t>SELECT</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a:latin typeface="Comfortaa"/>
                          <a:ea typeface="Comfortaa"/>
                          <a:cs typeface="Comfortaa"/>
                          <a:sym typeface="Comfortaa"/>
                        </a:rPr>
                        <a:t>Seleciona as colunas da consulta </a:t>
                      </a:r>
                      <a:endParaRPr>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pt-BR">
                          <a:latin typeface="Comfortaa"/>
                          <a:ea typeface="Comfortaa"/>
                          <a:cs typeface="Comfortaa"/>
                          <a:sym typeface="Comfortaa"/>
                        </a:rPr>
                        <a:t>FROM</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a:latin typeface="Comfortaa"/>
                          <a:ea typeface="Comfortaa"/>
                          <a:cs typeface="Comfortaa"/>
                          <a:sym typeface="Comfortaa"/>
                        </a:rPr>
                        <a:t>seleciona a(s) tabela(s)</a:t>
                      </a:r>
                      <a:endParaRPr>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pt-BR">
                          <a:latin typeface="Comfortaa"/>
                          <a:ea typeface="Comfortaa"/>
                          <a:cs typeface="Comfortaa"/>
                          <a:sym typeface="Comfortaa"/>
                        </a:rPr>
                        <a:t>WHERE</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a:latin typeface="Comfortaa"/>
                          <a:ea typeface="Comfortaa"/>
                          <a:cs typeface="Comfortaa"/>
                          <a:sym typeface="Comfortaa"/>
                        </a:rPr>
                        <a:t>Permite criar condições para filtrar os dados retornados na consulta</a:t>
                      </a:r>
                      <a:endParaRPr>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pt-BR">
                          <a:latin typeface="Comfortaa"/>
                          <a:ea typeface="Comfortaa"/>
                          <a:cs typeface="Comfortaa"/>
                          <a:sym typeface="Comfortaa"/>
                        </a:rPr>
                        <a:t>GROUPY</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a:latin typeface="Comfortaa"/>
                          <a:ea typeface="Comfortaa"/>
                          <a:cs typeface="Comfortaa"/>
                          <a:sym typeface="Comfortaa"/>
                        </a:rPr>
                        <a:t>Agrupa dados na consulta</a:t>
                      </a:r>
                      <a:endParaRPr>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pt-BR">
                          <a:latin typeface="Comfortaa"/>
                          <a:ea typeface="Comfortaa"/>
                          <a:cs typeface="Comfortaa"/>
                          <a:sym typeface="Comfortaa"/>
                        </a:rPr>
                        <a:t>ORDER BY</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a:latin typeface="Comfortaa"/>
                          <a:ea typeface="Comfortaa"/>
                          <a:cs typeface="Comfortaa"/>
                          <a:sym typeface="Comfortaa"/>
                        </a:rPr>
                        <a:t>Especifica a coluna ou as colunas que serão ordenadas na consulta</a:t>
                      </a:r>
                      <a:endParaRPr>
                        <a:latin typeface="Comfortaa"/>
                        <a:ea typeface="Comfortaa"/>
                        <a:cs typeface="Comfortaa"/>
                        <a:sym typeface="Comfortaa"/>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nvSpPr>
        <p:spPr>
          <a:xfrm>
            <a:off x="111550" y="173525"/>
            <a:ext cx="4460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Select: Operadores </a:t>
            </a:r>
            <a:endParaRPr/>
          </a:p>
        </p:txBody>
      </p:sp>
      <p:graphicFrame>
        <p:nvGraphicFramePr>
          <p:cNvPr id="427" name="Google Shape;427;p59"/>
          <p:cNvGraphicFramePr/>
          <p:nvPr/>
        </p:nvGraphicFramePr>
        <p:xfrm>
          <a:off x="555900" y="1096763"/>
          <a:ext cx="3000000" cy="3000000"/>
        </p:xfrm>
        <a:graphic>
          <a:graphicData uri="http://schemas.openxmlformats.org/drawingml/2006/table">
            <a:tbl>
              <a:tblPr>
                <a:noFill/>
                <a:tableStyleId>{77FC6463-0E76-4E66-B88C-09A9854BEEBF}</a:tableStyleId>
              </a:tblPr>
              <a:tblGrid>
                <a:gridCol w="1562100"/>
                <a:gridCol w="5701675"/>
              </a:tblGrid>
              <a:tr h="675925">
                <a:tc>
                  <a:txBody>
                    <a:bodyPr/>
                    <a:lstStyle/>
                    <a:p>
                      <a:pPr indent="0" lvl="0" marL="0" rtl="0" algn="l">
                        <a:spcBef>
                          <a:spcPts val="0"/>
                        </a:spcBef>
                        <a:spcAft>
                          <a:spcPts val="0"/>
                        </a:spcAft>
                        <a:buNone/>
                      </a:pPr>
                      <a:r>
                        <a:rPr lang="pt-BR">
                          <a:solidFill>
                            <a:srgbClr val="5D388D"/>
                          </a:solidFill>
                          <a:latin typeface="Comfortaa"/>
                          <a:ea typeface="Comfortaa"/>
                          <a:cs typeface="Comfortaa"/>
                          <a:sym typeface="Comfortaa"/>
                        </a:rPr>
                        <a:t>       </a:t>
                      </a:r>
                      <a:r>
                        <a:rPr b="1" lang="pt-BR">
                          <a:solidFill>
                            <a:srgbClr val="FFFFFF"/>
                          </a:solidFill>
                          <a:latin typeface="Comfortaa"/>
                          <a:ea typeface="Comfortaa"/>
                          <a:cs typeface="Comfortaa"/>
                          <a:sym typeface="Comfortaa"/>
                        </a:rPr>
                        <a:t>Tipos </a:t>
                      </a:r>
                      <a:endParaRPr b="1">
                        <a:solidFill>
                          <a:srgbClr val="FFFFFF"/>
                        </a:solidFill>
                        <a:latin typeface="Comfortaa"/>
                        <a:ea typeface="Comfortaa"/>
                        <a:cs typeface="Comfortaa"/>
                        <a:sym typeface="Comfortaa"/>
                      </a:endParaRPr>
                    </a:p>
                  </a:txBody>
                  <a:tcPr marT="91425" marB="91425" marR="91425" marL="91425">
                    <a:solidFill>
                      <a:srgbClr val="5D388D"/>
                    </a:solidFill>
                  </a:tcPr>
                </a:tc>
                <a:tc>
                  <a:txBody>
                    <a:bodyPr/>
                    <a:lstStyle/>
                    <a:p>
                      <a:pPr indent="0" lvl="0" marL="0" rtl="0" algn="l">
                        <a:spcBef>
                          <a:spcPts val="0"/>
                        </a:spcBef>
                        <a:spcAft>
                          <a:spcPts val="0"/>
                        </a:spcAft>
                        <a:buNone/>
                      </a:pPr>
                      <a:r>
                        <a:rPr lang="pt-BR">
                          <a:latin typeface="Comfortaa"/>
                          <a:ea typeface="Comfortaa"/>
                          <a:cs typeface="Comfortaa"/>
                          <a:sym typeface="Comfortaa"/>
                        </a:rPr>
                        <a:t>                                           </a:t>
                      </a:r>
                      <a:r>
                        <a:rPr b="1" lang="pt-BR">
                          <a:solidFill>
                            <a:srgbClr val="FFFFFF"/>
                          </a:solidFill>
                          <a:latin typeface="Comfortaa"/>
                          <a:ea typeface="Comfortaa"/>
                          <a:cs typeface="Comfortaa"/>
                          <a:sym typeface="Comfortaa"/>
                        </a:rPr>
                        <a:t>Descrição </a:t>
                      </a:r>
                      <a:endParaRPr b="1">
                        <a:solidFill>
                          <a:srgbClr val="FFFFFF"/>
                        </a:solidFill>
                        <a:latin typeface="Comfortaa"/>
                        <a:ea typeface="Comfortaa"/>
                        <a:cs typeface="Comfortaa"/>
                        <a:sym typeface="Comfortaa"/>
                      </a:endParaRPr>
                    </a:p>
                  </a:txBody>
                  <a:tcPr marT="91425" marB="91425" marR="91425" marL="91425">
                    <a:solidFill>
                      <a:srgbClr val="5D388D"/>
                    </a:solidFill>
                  </a:tcPr>
                </a:tc>
              </a:tr>
              <a:tr h="645950">
                <a:tc>
                  <a:txBody>
                    <a:bodyPr/>
                    <a:lstStyle/>
                    <a:p>
                      <a:pPr indent="0" lvl="0" marL="0" rtl="0" algn="l">
                        <a:lnSpc>
                          <a:spcPct val="157894"/>
                        </a:lnSpc>
                        <a:spcBef>
                          <a:spcPts val="2300"/>
                        </a:spcBef>
                        <a:spcAft>
                          <a:spcPts val="2300"/>
                        </a:spcAft>
                        <a:buNone/>
                      </a:pPr>
                      <a:r>
                        <a:rPr b="1" lang="pt-BR">
                          <a:solidFill>
                            <a:srgbClr val="5D388D"/>
                          </a:solidFill>
                          <a:latin typeface="Comfortaa"/>
                          <a:ea typeface="Comfortaa"/>
                          <a:cs typeface="Comfortaa"/>
                          <a:sym typeface="Comfortaa"/>
                        </a:rPr>
                        <a:t>between </a:t>
                      </a:r>
                      <a:endParaRPr>
                        <a:latin typeface="Comfortaa"/>
                        <a:ea typeface="Comfortaa"/>
                        <a:cs typeface="Comfortaa"/>
                        <a:sym typeface="Comfortaa"/>
                      </a:endParaRPr>
                    </a:p>
                  </a:txBody>
                  <a:tcPr marT="91425" marB="91425" marR="91425" marL="91425">
                    <a:solidFill>
                      <a:srgbClr val="FFFFFF"/>
                    </a:solidFill>
                  </a:tcPr>
                </a:tc>
                <a:tc>
                  <a:txBody>
                    <a:bodyPr/>
                    <a:lstStyle/>
                    <a:p>
                      <a:pPr indent="0" lvl="0" marL="0" rtl="0" algn="l">
                        <a:spcBef>
                          <a:spcPts val="0"/>
                        </a:spcBef>
                        <a:spcAft>
                          <a:spcPts val="0"/>
                        </a:spcAft>
                        <a:buNone/>
                      </a:pPr>
                      <a:r>
                        <a:rPr lang="pt-BR">
                          <a:latin typeface="Comfortaa"/>
                          <a:ea typeface="Comfortaa"/>
                          <a:cs typeface="Comfortaa"/>
                          <a:sym typeface="Comfortaa"/>
                        </a:rPr>
                        <a:t>Ele irá mostrar todos os resultados entre dois valores </a:t>
                      </a:r>
                      <a:endParaRPr>
                        <a:latin typeface="Comfortaa"/>
                        <a:ea typeface="Comfortaa"/>
                        <a:cs typeface="Comfortaa"/>
                        <a:sym typeface="Comfortaa"/>
                      </a:endParaRPr>
                    </a:p>
                  </a:txBody>
                  <a:tcPr marT="91425" marB="91425" marR="91425" marL="91425">
                    <a:solidFill>
                      <a:srgbClr val="FFFFFF"/>
                    </a:solidFill>
                  </a:tcPr>
                </a:tc>
              </a:tr>
              <a:tr h="542700">
                <a:tc>
                  <a:txBody>
                    <a:bodyPr/>
                    <a:lstStyle/>
                    <a:p>
                      <a:pPr indent="0" lvl="0" marL="0" rtl="0" algn="l">
                        <a:spcBef>
                          <a:spcPts val="0"/>
                        </a:spcBef>
                        <a:spcAft>
                          <a:spcPts val="0"/>
                        </a:spcAft>
                        <a:buNone/>
                      </a:pPr>
                      <a:r>
                        <a:rPr b="1" lang="pt-BR">
                          <a:solidFill>
                            <a:srgbClr val="5D388D"/>
                          </a:solidFill>
                          <a:latin typeface="Comfortaa"/>
                          <a:ea typeface="Comfortaa"/>
                          <a:cs typeface="Comfortaa"/>
                          <a:sym typeface="Comfortaa"/>
                        </a:rPr>
                        <a:t>In(lista)</a:t>
                      </a:r>
                      <a:endParaRPr b="1">
                        <a:solidFill>
                          <a:srgbClr val="5D388D"/>
                        </a:solidFill>
                        <a:latin typeface="Comfortaa"/>
                        <a:ea typeface="Comfortaa"/>
                        <a:cs typeface="Comfortaa"/>
                        <a:sym typeface="Comfortaa"/>
                      </a:endParaRPr>
                    </a:p>
                  </a:txBody>
                  <a:tcPr marT="91425" marB="91425" marR="91425" marL="91425">
                    <a:solidFill>
                      <a:srgbClr val="FFFFFF"/>
                    </a:solidFill>
                  </a:tcPr>
                </a:tc>
                <a:tc>
                  <a:txBody>
                    <a:bodyPr/>
                    <a:lstStyle/>
                    <a:p>
                      <a:pPr indent="0" lvl="0" marL="0" rtl="0" algn="l">
                        <a:spcBef>
                          <a:spcPts val="0"/>
                        </a:spcBef>
                        <a:spcAft>
                          <a:spcPts val="0"/>
                        </a:spcAft>
                        <a:buNone/>
                      </a:pPr>
                      <a:r>
                        <a:rPr lang="pt-BR">
                          <a:latin typeface="Comfortaa"/>
                          <a:ea typeface="Comfortaa"/>
                          <a:cs typeface="Comfortaa"/>
                          <a:sym typeface="Comfortaa"/>
                        </a:rPr>
                        <a:t>Mostra os resultados igual a qualquer valor da lista </a:t>
                      </a:r>
                      <a:endParaRPr>
                        <a:latin typeface="Comfortaa"/>
                        <a:ea typeface="Comfortaa"/>
                        <a:cs typeface="Comfortaa"/>
                        <a:sym typeface="Comfortaa"/>
                      </a:endParaRPr>
                    </a:p>
                  </a:txBody>
                  <a:tcPr marT="91425" marB="91425" marR="91425" marL="91425">
                    <a:solidFill>
                      <a:srgbClr val="FFFFFF"/>
                    </a:solidFill>
                  </a:tcPr>
                </a:tc>
              </a:tr>
              <a:tr h="542700">
                <a:tc>
                  <a:txBody>
                    <a:bodyPr/>
                    <a:lstStyle/>
                    <a:p>
                      <a:pPr indent="0" lvl="0" marL="0" rtl="0" algn="l">
                        <a:spcBef>
                          <a:spcPts val="0"/>
                        </a:spcBef>
                        <a:spcAft>
                          <a:spcPts val="0"/>
                        </a:spcAft>
                        <a:buNone/>
                      </a:pPr>
                      <a:r>
                        <a:rPr b="1" lang="pt-BR">
                          <a:solidFill>
                            <a:srgbClr val="5D388D"/>
                          </a:solidFill>
                          <a:latin typeface="Comfortaa"/>
                          <a:ea typeface="Comfortaa"/>
                          <a:cs typeface="Comfortaa"/>
                          <a:sym typeface="Comfortaa"/>
                        </a:rPr>
                        <a:t>Like</a:t>
                      </a:r>
                      <a:endParaRPr b="1">
                        <a:solidFill>
                          <a:srgbClr val="5D388D"/>
                        </a:solidFill>
                        <a:latin typeface="Comfortaa"/>
                        <a:ea typeface="Comfortaa"/>
                        <a:cs typeface="Comfortaa"/>
                        <a:sym typeface="Comfortaa"/>
                      </a:endParaRPr>
                    </a:p>
                  </a:txBody>
                  <a:tcPr marT="91425" marB="91425" marR="91425" marL="91425">
                    <a:solidFill>
                      <a:srgbClr val="FFFFFF"/>
                    </a:solidFill>
                  </a:tcPr>
                </a:tc>
                <a:tc>
                  <a:txBody>
                    <a:bodyPr/>
                    <a:lstStyle/>
                    <a:p>
                      <a:pPr indent="0" lvl="0" marL="0" rtl="0" algn="l">
                        <a:spcBef>
                          <a:spcPts val="0"/>
                        </a:spcBef>
                        <a:spcAft>
                          <a:spcPts val="0"/>
                        </a:spcAft>
                        <a:buNone/>
                      </a:pPr>
                      <a:r>
                        <a:rPr lang="pt-BR">
                          <a:latin typeface="Comfortaa"/>
                          <a:ea typeface="Comfortaa"/>
                          <a:cs typeface="Comfortaa"/>
                          <a:sym typeface="Comfortaa"/>
                        </a:rPr>
                        <a:t>Pesquisa uma cadeia de caracteres </a:t>
                      </a:r>
                      <a:endParaRPr>
                        <a:latin typeface="Comfortaa"/>
                        <a:ea typeface="Comfortaa"/>
                        <a:cs typeface="Comfortaa"/>
                        <a:sym typeface="Comfortaa"/>
                      </a:endParaRPr>
                    </a:p>
                  </a:txBody>
                  <a:tcPr marT="91425" marB="91425" marR="91425" marL="91425">
                    <a:solidFill>
                      <a:srgbClr val="FFFFFF"/>
                    </a:solidFill>
                  </a:tcPr>
                </a:tc>
              </a:tr>
              <a:tr h="542700">
                <a:tc>
                  <a:txBody>
                    <a:bodyPr/>
                    <a:lstStyle/>
                    <a:p>
                      <a:pPr indent="0" lvl="0" marL="0" rtl="0" algn="l">
                        <a:spcBef>
                          <a:spcPts val="0"/>
                        </a:spcBef>
                        <a:spcAft>
                          <a:spcPts val="0"/>
                        </a:spcAft>
                        <a:buNone/>
                      </a:pPr>
                      <a:r>
                        <a:rPr b="1" lang="pt-BR">
                          <a:solidFill>
                            <a:srgbClr val="5D388D"/>
                          </a:solidFill>
                          <a:latin typeface="Comfortaa"/>
                          <a:ea typeface="Comfortaa"/>
                          <a:cs typeface="Comfortaa"/>
                          <a:sym typeface="Comfortaa"/>
                        </a:rPr>
                        <a:t>Is not Null </a:t>
                      </a:r>
                      <a:endParaRPr b="1">
                        <a:solidFill>
                          <a:srgbClr val="5D388D"/>
                        </a:solidFill>
                        <a:latin typeface="Comfortaa"/>
                        <a:ea typeface="Comfortaa"/>
                        <a:cs typeface="Comfortaa"/>
                        <a:sym typeface="Comfortaa"/>
                      </a:endParaRPr>
                    </a:p>
                  </a:txBody>
                  <a:tcPr marT="91425" marB="91425" marR="91425" marL="91425">
                    <a:solidFill>
                      <a:srgbClr val="FFFFFF"/>
                    </a:solidFill>
                  </a:tcPr>
                </a:tc>
                <a:tc>
                  <a:txBody>
                    <a:bodyPr/>
                    <a:lstStyle/>
                    <a:p>
                      <a:pPr indent="0" lvl="0" marL="0" rtl="0" algn="l">
                        <a:spcBef>
                          <a:spcPts val="0"/>
                        </a:spcBef>
                        <a:spcAft>
                          <a:spcPts val="0"/>
                        </a:spcAft>
                        <a:buNone/>
                      </a:pPr>
                      <a:r>
                        <a:rPr lang="pt-BR">
                          <a:latin typeface="Comfortaa"/>
                          <a:ea typeface="Comfortaa"/>
                          <a:cs typeface="Comfortaa"/>
                          <a:sym typeface="Comfortaa"/>
                        </a:rPr>
                        <a:t>valor não nulo </a:t>
                      </a:r>
                      <a:endParaRPr>
                        <a:latin typeface="Comfortaa"/>
                        <a:ea typeface="Comfortaa"/>
                        <a:cs typeface="Comfortaa"/>
                        <a:sym typeface="Comfortaa"/>
                      </a:endParaRPr>
                    </a:p>
                  </a:txBody>
                  <a:tcPr marT="91425" marB="91425" marR="91425" marL="91425">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nvSpPr>
        <p:spPr>
          <a:xfrm>
            <a:off x="255025" y="5963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5D388D"/>
                </a:solidFill>
              </a:rPr>
              <a:t>Select simples</a:t>
            </a:r>
            <a:endParaRPr>
              <a:solidFill>
                <a:srgbClr val="5D388D"/>
              </a:solidFill>
            </a:endParaRPr>
          </a:p>
        </p:txBody>
      </p:sp>
      <p:sp>
        <p:nvSpPr>
          <p:cNvPr id="433" name="Google Shape;433;p60"/>
          <p:cNvSpPr txBox="1"/>
          <p:nvPr/>
        </p:nvSpPr>
        <p:spPr>
          <a:xfrm>
            <a:off x="152800" y="934050"/>
            <a:ext cx="5862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rgbClr val="253A44"/>
                </a:solidFill>
                <a:latin typeface="Comfortaa"/>
                <a:ea typeface="Comfortaa"/>
                <a:cs typeface="Comfortaa"/>
                <a:sym typeface="Comfortaa"/>
              </a:rPr>
              <a:t>Para mostrar todas as colunas pode-se colocar apenas o </a:t>
            </a:r>
            <a:r>
              <a:rPr b="1" lang="pt-BR" sz="1350">
                <a:solidFill>
                  <a:srgbClr val="5D388D"/>
                </a:solidFill>
                <a:latin typeface="Comfortaa"/>
                <a:ea typeface="Comfortaa"/>
                <a:cs typeface="Comfortaa"/>
                <a:sym typeface="Comfortaa"/>
              </a:rPr>
              <a:t>* </a:t>
            </a:r>
            <a:r>
              <a:rPr lang="pt-BR" sz="1350">
                <a:solidFill>
                  <a:srgbClr val="253A44"/>
                </a:solidFill>
                <a:latin typeface="Comfortaa"/>
                <a:ea typeface="Comfortaa"/>
                <a:cs typeface="Comfortaa"/>
                <a:sym typeface="Comfortaa"/>
              </a:rPr>
              <a:t>no lugar do nome das colunas</a:t>
            </a:r>
            <a:endParaRPr>
              <a:latin typeface="Comfortaa"/>
              <a:ea typeface="Comfortaa"/>
              <a:cs typeface="Comfortaa"/>
              <a:sym typeface="Comfortaa"/>
            </a:endParaRPr>
          </a:p>
        </p:txBody>
      </p:sp>
      <p:sp>
        <p:nvSpPr>
          <p:cNvPr id="434" name="Google Shape;434;p60"/>
          <p:cNvSpPr txBox="1"/>
          <p:nvPr/>
        </p:nvSpPr>
        <p:spPr>
          <a:xfrm>
            <a:off x="255025" y="2098075"/>
            <a:ext cx="6023400" cy="400200"/>
          </a:xfrm>
          <a:prstGeom prst="rect">
            <a:avLst/>
          </a:prstGeom>
          <a:noFill/>
          <a:ln>
            <a:noFill/>
          </a:ln>
        </p:spPr>
        <p:txBody>
          <a:bodyPr anchorCtr="0" anchor="t" bIns="91425" lIns="91425" spcFirstLastPara="1" rIns="91425" wrap="square" tIns="91425">
            <a:spAutoFit/>
          </a:bodyPr>
          <a:lstStyle/>
          <a:p>
            <a:pPr indent="0" lvl="0" marL="0" rtl="0" algn="l">
              <a:lnSpc>
                <a:spcPct val="157894"/>
              </a:lnSpc>
              <a:spcBef>
                <a:spcPts val="2300"/>
              </a:spcBef>
              <a:spcAft>
                <a:spcPts val="2300"/>
              </a:spcAft>
              <a:buNone/>
            </a:pPr>
            <a:r>
              <a:rPr b="1" lang="pt-BR">
                <a:solidFill>
                  <a:srgbClr val="5D388D"/>
                </a:solidFill>
                <a:latin typeface="Comfortaa"/>
                <a:ea typeface="Comfortaa"/>
                <a:cs typeface="Comfortaa"/>
                <a:sym typeface="Comfortaa"/>
              </a:rPr>
              <a:t>where com condições simples</a:t>
            </a:r>
            <a:endParaRPr b="1">
              <a:solidFill>
                <a:srgbClr val="5D388D"/>
              </a:solidFill>
              <a:latin typeface="Comfortaa"/>
              <a:ea typeface="Comfortaa"/>
              <a:cs typeface="Comfortaa"/>
              <a:sym typeface="Comfortaa"/>
            </a:endParaRPr>
          </a:p>
        </p:txBody>
      </p:sp>
      <p:sp>
        <p:nvSpPr>
          <p:cNvPr id="435" name="Google Shape;435;p60"/>
          <p:cNvSpPr txBox="1"/>
          <p:nvPr/>
        </p:nvSpPr>
        <p:spPr>
          <a:xfrm>
            <a:off x="152800" y="2468800"/>
            <a:ext cx="803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Podemos filtrar colunas para nos mostrar apenas os dados que nos interessa através da cláusula </a:t>
            </a:r>
            <a:r>
              <a:rPr b="1" lang="pt-BR">
                <a:solidFill>
                  <a:srgbClr val="5D388D"/>
                </a:solidFill>
                <a:latin typeface="Comfortaa"/>
                <a:ea typeface="Comfortaa"/>
                <a:cs typeface="Comfortaa"/>
                <a:sym typeface="Comfortaa"/>
              </a:rPr>
              <a:t>where </a:t>
            </a:r>
            <a:r>
              <a:rPr lang="pt-BR">
                <a:solidFill>
                  <a:srgbClr val="253A44"/>
                </a:solidFill>
                <a:latin typeface="Comfortaa"/>
                <a:ea typeface="Comfortaa"/>
                <a:cs typeface="Comfortaa"/>
                <a:sym typeface="Comfortaa"/>
              </a:rPr>
              <a:t>em conjunto com os operadores comparativos. </a:t>
            </a:r>
            <a:endParaRPr>
              <a:latin typeface="Comfortaa"/>
              <a:ea typeface="Comfortaa"/>
              <a:cs typeface="Comfortaa"/>
              <a:sym typeface="Comfortaa"/>
            </a:endParaRPr>
          </a:p>
        </p:txBody>
      </p:sp>
      <p:pic>
        <p:nvPicPr>
          <p:cNvPr id="436" name="Google Shape;436;p60"/>
          <p:cNvPicPr preferRelativeResize="0"/>
          <p:nvPr/>
        </p:nvPicPr>
        <p:blipFill>
          <a:blip r:embed="rId4">
            <a:alphaModFix/>
          </a:blip>
          <a:stretch>
            <a:fillRect/>
          </a:stretch>
        </p:blipFill>
        <p:spPr>
          <a:xfrm>
            <a:off x="378850" y="1568550"/>
            <a:ext cx="3943350" cy="495300"/>
          </a:xfrm>
          <a:prstGeom prst="rect">
            <a:avLst/>
          </a:prstGeom>
          <a:noFill/>
          <a:ln>
            <a:noFill/>
          </a:ln>
        </p:spPr>
      </p:pic>
      <p:pic>
        <p:nvPicPr>
          <p:cNvPr id="437" name="Google Shape;437;p60"/>
          <p:cNvPicPr preferRelativeResize="0"/>
          <p:nvPr/>
        </p:nvPicPr>
        <p:blipFill>
          <a:blip r:embed="rId5">
            <a:alphaModFix/>
          </a:blip>
          <a:stretch>
            <a:fillRect/>
          </a:stretch>
        </p:blipFill>
        <p:spPr>
          <a:xfrm>
            <a:off x="378850" y="3374525"/>
            <a:ext cx="3695700" cy="676275"/>
          </a:xfrm>
          <a:prstGeom prst="rect">
            <a:avLst/>
          </a:prstGeom>
          <a:noFill/>
          <a:ln>
            <a:noFill/>
          </a:ln>
        </p:spPr>
      </p:pic>
      <p:sp>
        <p:nvSpPr>
          <p:cNvPr id="438" name="Google Shape;438;p60"/>
          <p:cNvSpPr txBox="1"/>
          <p:nvPr/>
        </p:nvSpPr>
        <p:spPr>
          <a:xfrm>
            <a:off x="318050" y="82625"/>
            <a:ext cx="5100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Select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nvSpPr>
        <p:spPr>
          <a:xfrm>
            <a:off x="143675" y="229875"/>
            <a:ext cx="521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Ordenando tabelas </a:t>
            </a:r>
            <a:r>
              <a:rPr b="1" lang="pt-BR" sz="2700">
                <a:solidFill>
                  <a:srgbClr val="5D388D"/>
                </a:solidFill>
                <a:latin typeface="Comfortaa"/>
                <a:ea typeface="Comfortaa"/>
                <a:cs typeface="Comfortaa"/>
                <a:sym typeface="Comfortaa"/>
              </a:rPr>
              <a:t> </a:t>
            </a:r>
            <a:endParaRPr>
              <a:solidFill>
                <a:schemeClr val="dk1"/>
              </a:solidFill>
            </a:endParaRPr>
          </a:p>
        </p:txBody>
      </p:sp>
      <p:sp>
        <p:nvSpPr>
          <p:cNvPr id="444" name="Google Shape;444;p61"/>
          <p:cNvSpPr txBox="1"/>
          <p:nvPr/>
        </p:nvSpPr>
        <p:spPr>
          <a:xfrm>
            <a:off x="143675" y="830175"/>
            <a:ext cx="724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 ordenação pode ser definida com o comando </a:t>
            </a:r>
            <a:r>
              <a:rPr b="1" lang="pt-BR">
                <a:solidFill>
                  <a:srgbClr val="5D388D"/>
                </a:solidFill>
                <a:latin typeface="Comfortaa"/>
                <a:ea typeface="Comfortaa"/>
                <a:cs typeface="Comfortaa"/>
                <a:sym typeface="Comfortaa"/>
              </a:rPr>
              <a:t>ORDER BY</a:t>
            </a:r>
            <a:r>
              <a:rPr lang="pt-BR">
                <a:latin typeface="Comfortaa"/>
                <a:ea typeface="Comfortaa"/>
                <a:cs typeface="Comfortaa"/>
                <a:sym typeface="Comfortaa"/>
              </a:rPr>
              <a:t>. Assim como no comando </a:t>
            </a:r>
            <a:r>
              <a:rPr b="1" lang="pt-BR">
                <a:solidFill>
                  <a:srgbClr val="5D388D"/>
                </a:solidFill>
                <a:latin typeface="Comfortaa"/>
                <a:ea typeface="Comfortaa"/>
                <a:cs typeface="Comfortaa"/>
                <a:sym typeface="Comfortaa"/>
              </a:rPr>
              <a:t>WHERE</a:t>
            </a:r>
            <a:r>
              <a:rPr lang="pt-BR">
                <a:latin typeface="Comfortaa"/>
                <a:ea typeface="Comfortaa"/>
                <a:cs typeface="Comfortaa"/>
                <a:sym typeface="Comfortaa"/>
              </a:rPr>
              <a:t>, o campo de ordenação não precisa estar listado como campo de visualização.</a:t>
            </a:r>
            <a:endParaRPr>
              <a:latin typeface="Comfortaa"/>
              <a:ea typeface="Comfortaa"/>
              <a:cs typeface="Comfortaa"/>
              <a:sym typeface="Comfortaa"/>
            </a:endParaRPr>
          </a:p>
        </p:txBody>
      </p:sp>
      <p:pic>
        <p:nvPicPr>
          <p:cNvPr id="445" name="Google Shape;445;p61"/>
          <p:cNvPicPr preferRelativeResize="0"/>
          <p:nvPr/>
        </p:nvPicPr>
        <p:blipFill>
          <a:blip r:embed="rId3">
            <a:alphaModFix/>
          </a:blip>
          <a:stretch>
            <a:fillRect/>
          </a:stretch>
        </p:blipFill>
        <p:spPr>
          <a:xfrm>
            <a:off x="338300" y="2708275"/>
            <a:ext cx="3181350" cy="1771650"/>
          </a:xfrm>
          <a:prstGeom prst="rect">
            <a:avLst/>
          </a:prstGeom>
          <a:noFill/>
          <a:ln>
            <a:noFill/>
          </a:ln>
          <a:effectLst>
            <a:outerShdw blurRad="57150" rotWithShape="0" algn="bl" dir="5400000" dist="19050">
              <a:srgbClr val="000000">
                <a:alpha val="50000"/>
              </a:srgbClr>
            </a:outerShdw>
          </a:effectLst>
        </p:spPr>
      </p:pic>
      <p:sp>
        <p:nvSpPr>
          <p:cNvPr id="446" name="Google Shape;446;p61"/>
          <p:cNvSpPr txBox="1"/>
          <p:nvPr/>
        </p:nvSpPr>
        <p:spPr>
          <a:xfrm>
            <a:off x="143675" y="1759950"/>
            <a:ext cx="7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Para entendermos melhor, considere a tabela abaixo, responsável </a:t>
            </a:r>
            <a:endParaRPr>
              <a:latin typeface="Comfortaa"/>
              <a:ea typeface="Comfortaa"/>
              <a:cs typeface="Comfortaa"/>
              <a:sym typeface="Comfortaa"/>
            </a:endParaRPr>
          </a:p>
          <a:p>
            <a:pPr indent="0" lvl="0" marL="0" rtl="0" algn="l">
              <a:spcBef>
                <a:spcPts val="0"/>
              </a:spcBef>
              <a:spcAft>
                <a:spcPts val="0"/>
              </a:spcAft>
              <a:buNone/>
            </a:pPr>
            <a:r>
              <a:rPr lang="pt-BR">
                <a:latin typeface="Comfortaa"/>
                <a:ea typeface="Comfortaa"/>
                <a:cs typeface="Comfortaa"/>
                <a:sym typeface="Comfortaa"/>
              </a:rPr>
              <a:t>por armazenar informações de todos os alunos da instituição.</a:t>
            </a:r>
            <a:endParaRPr>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nvSpPr>
        <p:spPr>
          <a:xfrm>
            <a:off x="123950" y="18590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ORDER BY</a:t>
            </a:r>
            <a:endParaRPr>
              <a:solidFill>
                <a:schemeClr val="dk1"/>
              </a:solidFill>
            </a:endParaRPr>
          </a:p>
        </p:txBody>
      </p:sp>
      <p:sp>
        <p:nvSpPr>
          <p:cNvPr id="452" name="Google Shape;452;p62"/>
          <p:cNvSpPr txBox="1"/>
          <p:nvPr/>
        </p:nvSpPr>
        <p:spPr>
          <a:xfrm>
            <a:off x="123950" y="786200"/>
            <a:ext cx="8341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Suponhamos que seja necessário trazer na consulta todos os alunos ordenados pelo nome.</a:t>
            </a:r>
            <a:endParaRPr>
              <a:solidFill>
                <a:srgbClr val="253A44"/>
              </a:solidFill>
              <a:latin typeface="Comfortaa"/>
              <a:ea typeface="Comfortaa"/>
              <a:cs typeface="Comfortaa"/>
              <a:sym typeface="Comfortaa"/>
            </a:endParaRPr>
          </a:p>
          <a:p>
            <a:pPr indent="0" lvl="0" marL="0" rtl="0" algn="l">
              <a:spcBef>
                <a:spcPts val="0"/>
              </a:spcBef>
              <a:spcAft>
                <a:spcPts val="0"/>
              </a:spcAft>
              <a:buNone/>
            </a:pPr>
            <a:r>
              <a:t/>
            </a:r>
            <a:endParaRPr>
              <a:solidFill>
                <a:srgbClr val="253A44"/>
              </a:solidFill>
              <a:latin typeface="Comfortaa"/>
              <a:ea typeface="Comfortaa"/>
              <a:cs typeface="Comfortaa"/>
              <a:sym typeface="Comfortaa"/>
            </a:endParaRPr>
          </a:p>
          <a:p>
            <a:pPr indent="0" lvl="0" marL="0" rtl="0" algn="l">
              <a:spcBef>
                <a:spcPts val="0"/>
              </a:spcBef>
              <a:spcAft>
                <a:spcPts val="0"/>
              </a:spcAft>
              <a:buNone/>
            </a:pPr>
            <a:r>
              <a:rPr lang="pt-BR">
                <a:solidFill>
                  <a:srgbClr val="253A44"/>
                </a:solidFill>
                <a:latin typeface="Comfortaa"/>
                <a:ea typeface="Comfortaa"/>
                <a:cs typeface="Comfortaa"/>
                <a:sym typeface="Comfortaa"/>
              </a:rPr>
              <a:t>Nesta consulta solicitamos todos os resultados da tabela, em seguida pedimos para que o resultado seja ordenado pelo nome. Na </a:t>
            </a:r>
            <a:r>
              <a:rPr b="1" lang="pt-BR">
                <a:solidFill>
                  <a:srgbClr val="253A44"/>
                </a:solidFill>
                <a:latin typeface="Comfortaa"/>
                <a:ea typeface="Comfortaa"/>
                <a:cs typeface="Comfortaa"/>
                <a:sym typeface="Comfortaa"/>
              </a:rPr>
              <a:t>linha 2</a:t>
            </a:r>
            <a:r>
              <a:rPr lang="pt-BR">
                <a:solidFill>
                  <a:srgbClr val="253A44"/>
                </a:solidFill>
                <a:latin typeface="Comfortaa"/>
                <a:ea typeface="Comfortaa"/>
                <a:cs typeface="Comfortaa"/>
                <a:sym typeface="Comfortaa"/>
              </a:rPr>
              <a:t> utilizamos o caractere asterisco (*) para solicitar que todas as colunas da tabela retornassem no resultado da consulta, gerando o resultado apresentado na </a:t>
            </a:r>
            <a:r>
              <a:rPr b="1" lang="pt-BR">
                <a:solidFill>
                  <a:srgbClr val="253A44"/>
                </a:solidFill>
                <a:latin typeface="Comfortaa"/>
                <a:ea typeface="Comfortaa"/>
                <a:cs typeface="Comfortaa"/>
                <a:sym typeface="Comfortaa"/>
              </a:rPr>
              <a:t>foto abaixo.</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rgbClr val="253A44"/>
              </a:solidFill>
              <a:latin typeface="Comfortaa"/>
              <a:ea typeface="Comfortaa"/>
              <a:cs typeface="Comfortaa"/>
              <a:sym typeface="Comfortaa"/>
            </a:endParaRPr>
          </a:p>
        </p:txBody>
      </p:sp>
      <p:pic>
        <p:nvPicPr>
          <p:cNvPr id="453" name="Google Shape;453;p62"/>
          <p:cNvPicPr preferRelativeResize="0"/>
          <p:nvPr/>
        </p:nvPicPr>
        <p:blipFill>
          <a:blip r:embed="rId3">
            <a:alphaModFix/>
          </a:blip>
          <a:stretch>
            <a:fillRect/>
          </a:stretch>
        </p:blipFill>
        <p:spPr>
          <a:xfrm>
            <a:off x="490575" y="2779438"/>
            <a:ext cx="2514600" cy="714375"/>
          </a:xfrm>
          <a:prstGeom prst="rect">
            <a:avLst/>
          </a:prstGeom>
          <a:noFill/>
          <a:ln>
            <a:noFill/>
          </a:ln>
          <a:effectLst>
            <a:outerShdw blurRad="57150" rotWithShape="0" algn="bl" dir="5400000" dist="19050">
              <a:srgbClr val="000000">
                <a:alpha val="50000"/>
              </a:srgbClr>
            </a:outerShdw>
          </a:effectLst>
        </p:spPr>
      </p:pic>
      <p:pic>
        <p:nvPicPr>
          <p:cNvPr id="454" name="Google Shape;454;p62"/>
          <p:cNvPicPr preferRelativeResize="0"/>
          <p:nvPr/>
        </p:nvPicPr>
        <p:blipFill>
          <a:blip r:embed="rId4">
            <a:alphaModFix/>
          </a:blip>
          <a:stretch>
            <a:fillRect/>
          </a:stretch>
        </p:blipFill>
        <p:spPr>
          <a:xfrm>
            <a:off x="4246625" y="2619200"/>
            <a:ext cx="3181350" cy="1800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txBox="1"/>
          <p:nvPr/>
        </p:nvSpPr>
        <p:spPr>
          <a:xfrm>
            <a:off x="99150" y="1487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Sintaxe </a:t>
            </a:r>
            <a:endParaRPr>
              <a:solidFill>
                <a:schemeClr val="dk1"/>
              </a:solidFill>
            </a:endParaRPr>
          </a:p>
        </p:txBody>
      </p:sp>
      <p:pic>
        <p:nvPicPr>
          <p:cNvPr id="460" name="Google Shape;460;p63"/>
          <p:cNvPicPr preferRelativeResize="0"/>
          <p:nvPr/>
        </p:nvPicPr>
        <p:blipFill>
          <a:blip r:embed="rId3">
            <a:alphaModFix/>
          </a:blip>
          <a:stretch>
            <a:fillRect/>
          </a:stretch>
        </p:blipFill>
        <p:spPr>
          <a:xfrm>
            <a:off x="803625" y="2637888"/>
            <a:ext cx="2295525" cy="809625"/>
          </a:xfrm>
          <a:prstGeom prst="rect">
            <a:avLst/>
          </a:prstGeom>
          <a:noFill/>
          <a:ln>
            <a:noFill/>
          </a:ln>
          <a:effectLst>
            <a:outerShdw blurRad="57150" rotWithShape="0" algn="bl" dir="5400000" dist="19050">
              <a:srgbClr val="000000">
                <a:alpha val="50000"/>
              </a:srgbClr>
            </a:outerShdw>
          </a:effectLst>
        </p:spPr>
      </p:pic>
      <p:sp>
        <p:nvSpPr>
          <p:cNvPr id="461" name="Google Shape;461;p63"/>
          <p:cNvSpPr txBox="1"/>
          <p:nvPr/>
        </p:nvSpPr>
        <p:spPr>
          <a:xfrm>
            <a:off x="99150" y="687050"/>
            <a:ext cx="833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62626"/>
                </a:solidFill>
                <a:latin typeface="Comfortaa"/>
                <a:ea typeface="Comfortaa"/>
                <a:cs typeface="Comfortaa"/>
                <a:sym typeface="Comfortaa"/>
              </a:rPr>
              <a:t>Podemos ordenar os resultados da consulta por qualquer coluna, como por exemplo pelo id do aluno; Neste exemplo o resultado será ordenado de forma ascendente, utilizando a opção </a:t>
            </a:r>
            <a:r>
              <a:rPr lang="pt-BR">
                <a:solidFill>
                  <a:srgbClr val="5D388D"/>
                </a:solidFill>
                <a:latin typeface="Comfortaa"/>
                <a:ea typeface="Comfortaa"/>
                <a:cs typeface="Comfortaa"/>
                <a:sym typeface="Comfortaa"/>
              </a:rPr>
              <a:t>ASC</a:t>
            </a:r>
            <a:r>
              <a:rPr lang="pt-BR">
                <a:solidFill>
                  <a:srgbClr val="262626"/>
                </a:solidFill>
                <a:latin typeface="Comfortaa"/>
                <a:ea typeface="Comfortaa"/>
                <a:cs typeface="Comfortaa"/>
                <a:sym typeface="Comfortaa"/>
              </a:rPr>
              <a:t> em conjunto ao </a:t>
            </a:r>
            <a:r>
              <a:rPr lang="pt-BR">
                <a:solidFill>
                  <a:srgbClr val="5D388D"/>
                </a:solidFill>
                <a:latin typeface="Comfortaa"/>
                <a:ea typeface="Comfortaa"/>
                <a:cs typeface="Comfortaa"/>
                <a:sym typeface="Comfortaa"/>
              </a:rPr>
              <a:t>ORDER BY</a:t>
            </a:r>
            <a:r>
              <a:rPr lang="pt-BR">
                <a:solidFill>
                  <a:srgbClr val="262626"/>
                </a:solidFill>
                <a:latin typeface="Comfortaa"/>
                <a:ea typeface="Comfortaa"/>
                <a:cs typeface="Comfortaa"/>
                <a:sym typeface="Comfortaa"/>
              </a:rPr>
              <a:t>:</a:t>
            </a:r>
            <a:endParaRPr>
              <a:solidFill>
                <a:srgbClr val="262626"/>
              </a:solidFill>
              <a:latin typeface="Comfortaa"/>
              <a:ea typeface="Comfortaa"/>
              <a:cs typeface="Comfortaa"/>
              <a:sym typeface="Comfortaa"/>
            </a:endParaRPr>
          </a:p>
        </p:txBody>
      </p:sp>
      <p:pic>
        <p:nvPicPr>
          <p:cNvPr id="462" name="Google Shape;462;p63"/>
          <p:cNvPicPr preferRelativeResize="0"/>
          <p:nvPr/>
        </p:nvPicPr>
        <p:blipFill>
          <a:blip r:embed="rId4">
            <a:alphaModFix/>
          </a:blip>
          <a:stretch>
            <a:fillRect/>
          </a:stretch>
        </p:blipFill>
        <p:spPr>
          <a:xfrm>
            <a:off x="4478100" y="2637888"/>
            <a:ext cx="3143250" cy="1762125"/>
          </a:xfrm>
          <a:prstGeom prst="rect">
            <a:avLst/>
          </a:prstGeom>
          <a:noFill/>
          <a:ln>
            <a:noFill/>
          </a:ln>
          <a:effectLst>
            <a:outerShdw blurRad="57150" rotWithShape="0" algn="bl" dir="5400000" dist="19050">
              <a:srgbClr val="000000">
                <a:alpha val="50000"/>
              </a:srgbClr>
            </a:outerShdw>
          </a:effectLst>
        </p:spPr>
      </p:pic>
      <p:sp>
        <p:nvSpPr>
          <p:cNvPr id="463" name="Google Shape;463;p63"/>
          <p:cNvSpPr txBox="1"/>
          <p:nvPr/>
        </p:nvSpPr>
        <p:spPr>
          <a:xfrm>
            <a:off x="183150" y="1542275"/>
            <a:ext cx="82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Na linha 1 da consulta utilizamos o caractere asterisco (</a:t>
            </a:r>
            <a:r>
              <a:rPr lang="pt-BR">
                <a:solidFill>
                  <a:srgbClr val="8795A2"/>
                </a:solidFill>
                <a:highlight>
                  <a:srgbClr val="EAEFF2"/>
                </a:highlight>
                <a:latin typeface="Comfortaa"/>
                <a:ea typeface="Comfortaa"/>
                <a:cs typeface="Comfortaa"/>
                <a:sym typeface="Comfortaa"/>
              </a:rPr>
              <a:t>*</a:t>
            </a:r>
            <a:r>
              <a:rPr lang="pt-BR">
                <a:solidFill>
                  <a:srgbClr val="253A44"/>
                </a:solidFill>
                <a:latin typeface="Comfortaa"/>
                <a:ea typeface="Comfortaa"/>
                <a:cs typeface="Comfortaa"/>
                <a:sym typeface="Comfortaa"/>
              </a:rPr>
              <a:t>) para solicitar que todas as colunas da tabela retornassem no resultado da consulta gerando o resultado na Tabela.</a:t>
            </a:r>
            <a:endParaRPr>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nvSpPr>
        <p:spPr>
          <a:xfrm>
            <a:off x="123950" y="247900"/>
            <a:ext cx="4214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Ordem Decrescente</a:t>
            </a:r>
            <a:endParaRPr>
              <a:solidFill>
                <a:schemeClr val="dk1"/>
              </a:solidFill>
            </a:endParaRPr>
          </a:p>
        </p:txBody>
      </p:sp>
      <p:sp>
        <p:nvSpPr>
          <p:cNvPr id="469" name="Google Shape;469;p64"/>
          <p:cNvSpPr txBox="1"/>
          <p:nvPr/>
        </p:nvSpPr>
        <p:spPr>
          <a:xfrm>
            <a:off x="123950" y="917150"/>
            <a:ext cx="834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Neste exemplo, faremos a mesma consulta do exemplo anterior, </a:t>
            </a:r>
            <a:r>
              <a:rPr lang="pt-BR">
                <a:solidFill>
                  <a:srgbClr val="253A44"/>
                </a:solidFill>
                <a:latin typeface="Comfortaa"/>
                <a:ea typeface="Comfortaa"/>
                <a:cs typeface="Comfortaa"/>
                <a:sym typeface="Comfortaa"/>
              </a:rPr>
              <a:t>porém</a:t>
            </a:r>
            <a:r>
              <a:rPr lang="pt-BR">
                <a:solidFill>
                  <a:srgbClr val="253A44"/>
                </a:solidFill>
                <a:latin typeface="Comfortaa"/>
                <a:ea typeface="Comfortaa"/>
                <a:cs typeface="Comfortaa"/>
                <a:sym typeface="Comfortaa"/>
              </a:rPr>
              <a:t> o resultado </a:t>
            </a:r>
            <a:r>
              <a:rPr lang="pt-BR">
                <a:solidFill>
                  <a:srgbClr val="253A44"/>
                </a:solidFill>
                <a:latin typeface="Comfortaa"/>
                <a:ea typeface="Comfortaa"/>
                <a:cs typeface="Comfortaa"/>
                <a:sym typeface="Comfortaa"/>
              </a:rPr>
              <a:t>será</a:t>
            </a:r>
            <a:r>
              <a:rPr lang="pt-BR">
                <a:solidFill>
                  <a:srgbClr val="253A44"/>
                </a:solidFill>
                <a:latin typeface="Comfortaa"/>
                <a:ea typeface="Comfortaa"/>
                <a:cs typeface="Comfortaa"/>
                <a:sym typeface="Comfortaa"/>
              </a:rPr>
              <a:t> colocado em ordem decrescente utilizando a opção </a:t>
            </a:r>
            <a:r>
              <a:rPr b="1" lang="pt-BR">
                <a:solidFill>
                  <a:srgbClr val="5D388D"/>
                </a:solidFill>
                <a:latin typeface="Comfortaa"/>
                <a:ea typeface="Comfortaa"/>
                <a:cs typeface="Comfortaa"/>
                <a:sym typeface="Comfortaa"/>
              </a:rPr>
              <a:t>DESC </a:t>
            </a:r>
            <a:r>
              <a:rPr lang="pt-BR">
                <a:solidFill>
                  <a:srgbClr val="253A44"/>
                </a:solidFill>
                <a:latin typeface="Comfortaa"/>
                <a:ea typeface="Comfortaa"/>
                <a:cs typeface="Comfortaa"/>
                <a:sym typeface="Comfortaa"/>
              </a:rPr>
              <a:t>como no exemplo abaixo</a:t>
            </a:r>
            <a:endParaRPr>
              <a:latin typeface="Comfortaa"/>
              <a:ea typeface="Comfortaa"/>
              <a:cs typeface="Comfortaa"/>
              <a:sym typeface="Comfortaa"/>
            </a:endParaRPr>
          </a:p>
        </p:txBody>
      </p:sp>
      <p:pic>
        <p:nvPicPr>
          <p:cNvPr id="470" name="Google Shape;470;p64"/>
          <p:cNvPicPr preferRelativeResize="0"/>
          <p:nvPr/>
        </p:nvPicPr>
        <p:blipFill>
          <a:blip r:embed="rId3">
            <a:alphaModFix/>
          </a:blip>
          <a:stretch>
            <a:fillRect/>
          </a:stretch>
        </p:blipFill>
        <p:spPr>
          <a:xfrm>
            <a:off x="301700" y="2766825"/>
            <a:ext cx="2305050" cy="742950"/>
          </a:xfrm>
          <a:prstGeom prst="rect">
            <a:avLst/>
          </a:prstGeom>
          <a:noFill/>
          <a:ln>
            <a:noFill/>
          </a:ln>
          <a:effectLst>
            <a:outerShdw blurRad="57150" rotWithShape="0" algn="bl" dir="5400000" dist="19050">
              <a:srgbClr val="000000">
                <a:alpha val="50000"/>
              </a:srgbClr>
            </a:outerShdw>
          </a:effectLst>
        </p:spPr>
      </p:pic>
      <p:sp>
        <p:nvSpPr>
          <p:cNvPr id="471" name="Google Shape;471;p64"/>
          <p:cNvSpPr txBox="1"/>
          <p:nvPr/>
        </p:nvSpPr>
        <p:spPr>
          <a:xfrm>
            <a:off x="206375" y="1436000"/>
            <a:ext cx="810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Note que na linha 1 utilizamos o caractere asterisco (</a:t>
            </a:r>
            <a:r>
              <a:rPr lang="pt-BR">
                <a:solidFill>
                  <a:srgbClr val="8795A2"/>
                </a:solidFill>
                <a:highlight>
                  <a:srgbClr val="EAEFF2"/>
                </a:highlight>
                <a:latin typeface="Comfortaa"/>
                <a:ea typeface="Comfortaa"/>
                <a:cs typeface="Comfortaa"/>
                <a:sym typeface="Comfortaa"/>
              </a:rPr>
              <a:t>*</a:t>
            </a:r>
            <a:r>
              <a:rPr lang="pt-BR">
                <a:solidFill>
                  <a:srgbClr val="253A44"/>
                </a:solidFill>
                <a:latin typeface="Comfortaa"/>
                <a:ea typeface="Comfortaa"/>
                <a:cs typeface="Comfortaa"/>
                <a:sym typeface="Comfortaa"/>
              </a:rPr>
              <a:t>) para solicitar que todas as colunas da tabela retornem no resultado da consulta, e logo no fim, agrupamos o resultado pelo ID do aluno de forma DESC, ou seja, do maior para o menor, gerando o resultado na Tabela.</a:t>
            </a:r>
            <a:endParaRPr>
              <a:latin typeface="Comfortaa"/>
              <a:ea typeface="Comfortaa"/>
              <a:cs typeface="Comfortaa"/>
              <a:sym typeface="Comfortaa"/>
            </a:endParaRPr>
          </a:p>
        </p:txBody>
      </p:sp>
      <p:pic>
        <p:nvPicPr>
          <p:cNvPr id="472" name="Google Shape;472;p64"/>
          <p:cNvPicPr preferRelativeResize="0"/>
          <p:nvPr/>
        </p:nvPicPr>
        <p:blipFill>
          <a:blip r:embed="rId4">
            <a:alphaModFix/>
          </a:blip>
          <a:stretch>
            <a:fillRect/>
          </a:stretch>
        </p:blipFill>
        <p:spPr>
          <a:xfrm>
            <a:off x="4196325" y="2589075"/>
            <a:ext cx="3181350" cy="1771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p:nvPr/>
        </p:nvSpPr>
        <p:spPr>
          <a:xfrm>
            <a:off x="371825" y="904750"/>
            <a:ext cx="7585200" cy="3259500"/>
          </a:xfrm>
          <a:prstGeom prst="rect">
            <a:avLst/>
          </a:prstGeom>
          <a:solidFill>
            <a:srgbClr val="5D38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5"/>
          <p:cNvSpPr txBox="1"/>
          <p:nvPr/>
        </p:nvSpPr>
        <p:spPr>
          <a:xfrm>
            <a:off x="371825" y="161125"/>
            <a:ext cx="560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Hora de praticar!!</a:t>
            </a:r>
            <a:endParaRPr>
              <a:solidFill>
                <a:schemeClr val="dk1"/>
              </a:solidFill>
            </a:endParaRPr>
          </a:p>
        </p:txBody>
      </p:sp>
      <p:sp>
        <p:nvSpPr>
          <p:cNvPr id="479" name="Google Shape;479;p65"/>
          <p:cNvSpPr txBox="1"/>
          <p:nvPr/>
        </p:nvSpPr>
        <p:spPr>
          <a:xfrm>
            <a:off x="441125" y="833700"/>
            <a:ext cx="7138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FFFFF"/>
                </a:solidFill>
                <a:latin typeface="Comfortaa"/>
                <a:ea typeface="Comfortaa"/>
                <a:cs typeface="Comfortaa"/>
                <a:sym typeface="Comfortaa"/>
              </a:rPr>
              <a:t>1- Ordene a tabela “Aluno” em ordem </a:t>
            </a:r>
            <a:r>
              <a:rPr lang="pt-BR">
                <a:solidFill>
                  <a:srgbClr val="FFFFFF"/>
                </a:solidFill>
                <a:latin typeface="Comfortaa"/>
                <a:ea typeface="Comfortaa"/>
                <a:cs typeface="Comfortaa"/>
                <a:sym typeface="Comfortaa"/>
              </a:rPr>
              <a:t>alfabética.</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2- Ordene a tabela “Curso” pelo curso de menor duração até o de maior duração .</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3- Faça um select para visualizar apenas o nome do curso e sua duração.</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4- Faça um select para visualizar todos os alunos do curso de Banco de dados.</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5- Faça uma consulta para encontrar os cursos que contenham a palavra “Web”</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None/>
            </a:pPr>
            <a:r>
              <a:rPr lang="pt-BR">
                <a:solidFill>
                  <a:schemeClr val="lt1"/>
                </a:solidFill>
                <a:latin typeface="Comfortaa"/>
                <a:ea typeface="Comfortaa"/>
                <a:cs typeface="Comfortaa"/>
                <a:sym typeface="Comfortaa"/>
              </a:rPr>
              <a:t>6 - Faça uma pesquisa dos cursos com duração de 1 a 2 anos.</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480" name="Google Shape;480;p65"/>
          <p:cNvSpPr txBox="1"/>
          <p:nvPr/>
        </p:nvSpPr>
        <p:spPr>
          <a:xfrm>
            <a:off x="470975" y="3392125"/>
            <a:ext cx="70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nvSpPr>
        <p:spPr>
          <a:xfrm>
            <a:off x="82650" y="259450"/>
            <a:ext cx="7365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Primary Key</a:t>
            </a:r>
            <a:endParaRPr b="1" sz="2700">
              <a:solidFill>
                <a:srgbClr val="5D388D"/>
              </a:solidFill>
              <a:latin typeface="Comfortaa"/>
              <a:ea typeface="Comfortaa"/>
              <a:cs typeface="Comfortaa"/>
              <a:sym typeface="Comfortaa"/>
            </a:endParaRPr>
          </a:p>
          <a:p>
            <a:pPr indent="0" lvl="0" marL="0" rtl="0" algn="l">
              <a:spcBef>
                <a:spcPts val="0"/>
              </a:spcBef>
              <a:spcAft>
                <a:spcPts val="0"/>
              </a:spcAft>
              <a:buNone/>
            </a:pPr>
            <a:r>
              <a:t/>
            </a:r>
            <a:endParaRPr b="1" sz="2700">
              <a:solidFill>
                <a:srgbClr val="5D388D"/>
              </a:solidFill>
              <a:latin typeface="Comfortaa"/>
              <a:ea typeface="Comfortaa"/>
              <a:cs typeface="Comfortaa"/>
              <a:sym typeface="Comfortaa"/>
            </a:endParaRPr>
          </a:p>
        </p:txBody>
      </p:sp>
      <p:sp>
        <p:nvSpPr>
          <p:cNvPr id="486" name="Google Shape;486;p66"/>
          <p:cNvSpPr txBox="1"/>
          <p:nvPr/>
        </p:nvSpPr>
        <p:spPr>
          <a:xfrm>
            <a:off x="172175" y="892175"/>
            <a:ext cx="760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3D464D"/>
                </a:solidFill>
                <a:highlight>
                  <a:srgbClr val="FFFFFF"/>
                </a:highlight>
                <a:latin typeface="Comfortaa"/>
                <a:ea typeface="Comfortaa"/>
                <a:cs typeface="Comfortaa"/>
                <a:sym typeface="Comfortaa"/>
              </a:rPr>
              <a:t>No banco de dados há diversas tabelas, composta por campos (colunas) e registros (linhas), essas tabelas possuem chaves estrangeiras, primárias e podem conter índices.</a:t>
            </a:r>
            <a:endParaRPr>
              <a:latin typeface="Comfortaa"/>
              <a:ea typeface="Comfortaa"/>
              <a:cs typeface="Comfortaa"/>
              <a:sym typeface="Comfortaa"/>
            </a:endParaRPr>
          </a:p>
        </p:txBody>
      </p:sp>
      <p:sp>
        <p:nvSpPr>
          <p:cNvPr id="487" name="Google Shape;487;p66"/>
          <p:cNvSpPr txBox="1"/>
          <p:nvPr/>
        </p:nvSpPr>
        <p:spPr>
          <a:xfrm>
            <a:off x="235700" y="1895375"/>
            <a:ext cx="646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A chave primária, ou </a:t>
            </a:r>
            <a:r>
              <a:rPr lang="pt-BR">
                <a:solidFill>
                  <a:srgbClr val="5D388D"/>
                </a:solidFill>
                <a:latin typeface="Comfortaa"/>
                <a:ea typeface="Comfortaa"/>
                <a:cs typeface="Comfortaa"/>
                <a:sym typeface="Comfortaa"/>
              </a:rPr>
              <a:t>primary key</a:t>
            </a:r>
            <a:r>
              <a:rPr lang="pt-BR">
                <a:solidFill>
                  <a:srgbClr val="253A44"/>
                </a:solidFill>
                <a:latin typeface="Comfortaa"/>
                <a:ea typeface="Comfortaa"/>
                <a:cs typeface="Comfortaa"/>
                <a:sym typeface="Comfortaa"/>
              </a:rPr>
              <a:t>, é o conceito mais básico relacionado à organização em um banco de dados. Toda tabela </a:t>
            </a:r>
            <a:r>
              <a:rPr lang="pt-BR">
                <a:solidFill>
                  <a:srgbClr val="253A44"/>
                </a:solidFill>
                <a:latin typeface="Comfortaa"/>
                <a:ea typeface="Comfortaa"/>
                <a:cs typeface="Comfortaa"/>
                <a:sym typeface="Comfortaa"/>
              </a:rPr>
              <a:t>possui</a:t>
            </a:r>
            <a:r>
              <a:rPr lang="pt-BR">
                <a:solidFill>
                  <a:srgbClr val="253A44"/>
                </a:solidFill>
                <a:latin typeface="Comfortaa"/>
                <a:ea typeface="Comfortaa"/>
                <a:cs typeface="Comfortaa"/>
                <a:sym typeface="Comfortaa"/>
              </a:rPr>
              <a:t> uma, </a:t>
            </a:r>
            <a:r>
              <a:rPr lang="pt-BR">
                <a:solidFill>
                  <a:srgbClr val="5D388D"/>
                </a:solidFill>
                <a:latin typeface="Comfortaa"/>
                <a:ea typeface="Comfortaa"/>
                <a:cs typeface="Comfortaa"/>
                <a:sym typeface="Comfortaa"/>
              </a:rPr>
              <a:t>e somente </a:t>
            </a:r>
            <a:r>
              <a:rPr lang="pt-BR">
                <a:solidFill>
                  <a:srgbClr val="5D388D"/>
                </a:solidFill>
                <a:latin typeface="Comfortaa"/>
                <a:ea typeface="Comfortaa"/>
                <a:cs typeface="Comfortaa"/>
                <a:sym typeface="Comfortaa"/>
              </a:rPr>
              <a:t>uma chave</a:t>
            </a:r>
            <a:r>
              <a:rPr lang="pt-BR">
                <a:solidFill>
                  <a:srgbClr val="253A44"/>
                </a:solidFill>
                <a:latin typeface="Comfortaa"/>
                <a:ea typeface="Comfortaa"/>
                <a:cs typeface="Comfortaa"/>
                <a:sym typeface="Comfortaa"/>
              </a:rPr>
              <a:t> primária. Essa chave é utilizada como </a:t>
            </a:r>
            <a:r>
              <a:rPr lang="pt-BR">
                <a:solidFill>
                  <a:srgbClr val="5D388D"/>
                </a:solidFill>
                <a:latin typeface="Comfortaa"/>
                <a:ea typeface="Comfortaa"/>
                <a:cs typeface="Comfortaa"/>
                <a:sym typeface="Comfortaa"/>
              </a:rPr>
              <a:t>identificador único</a:t>
            </a:r>
            <a:r>
              <a:rPr lang="pt-BR">
                <a:solidFill>
                  <a:srgbClr val="253A44"/>
                </a:solidFill>
                <a:latin typeface="Comfortaa"/>
                <a:ea typeface="Comfortaa"/>
                <a:cs typeface="Comfortaa"/>
                <a:sym typeface="Comfortaa"/>
              </a:rPr>
              <a:t> da tabela, sendo representada por aquele campo (ou campos) que não receberá valores repetidos.</a:t>
            </a:r>
            <a:endParaRPr>
              <a:latin typeface="Comfortaa"/>
              <a:ea typeface="Comfortaa"/>
              <a:cs typeface="Comfortaa"/>
              <a:sym typeface="Comfortaa"/>
            </a:endParaRPr>
          </a:p>
        </p:txBody>
      </p:sp>
      <p:sp>
        <p:nvSpPr>
          <p:cNvPr id="488" name="Google Shape;488;p66"/>
          <p:cNvSpPr txBox="1"/>
          <p:nvPr/>
        </p:nvSpPr>
        <p:spPr>
          <a:xfrm>
            <a:off x="82650" y="2663063"/>
            <a:ext cx="70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5D388D"/>
              </a:solidFill>
              <a:latin typeface="Comfortaa"/>
              <a:ea typeface="Comfortaa"/>
              <a:cs typeface="Comfortaa"/>
              <a:sym typeface="Comfortaa"/>
            </a:endParaRPr>
          </a:p>
        </p:txBody>
      </p:sp>
      <p:pic>
        <p:nvPicPr>
          <p:cNvPr id="489" name="Google Shape;489;p66"/>
          <p:cNvPicPr preferRelativeResize="0"/>
          <p:nvPr/>
        </p:nvPicPr>
        <p:blipFill rotWithShape="1">
          <a:blip r:embed="rId3">
            <a:alphaModFix/>
          </a:blip>
          <a:srcRect b="0" l="39838" r="0" t="26427"/>
          <a:stretch/>
        </p:blipFill>
        <p:spPr>
          <a:xfrm>
            <a:off x="6548025" y="2006450"/>
            <a:ext cx="4059725" cy="279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3">
            <a:alphaModFix/>
          </a:blip>
          <a:srcRect b="0" l="0" r="0" t="0"/>
          <a:stretch/>
        </p:blipFill>
        <p:spPr>
          <a:xfrm>
            <a:off x="0" y="0"/>
            <a:ext cx="9143996" cy="5143500"/>
          </a:xfrm>
          <a:prstGeom prst="rect">
            <a:avLst/>
          </a:prstGeom>
          <a:noFill/>
          <a:ln>
            <a:noFill/>
          </a:ln>
        </p:spPr>
      </p:pic>
      <p:pic>
        <p:nvPicPr>
          <p:cNvPr id="125" name="Google Shape;125;p22"/>
          <p:cNvPicPr preferRelativeResize="0"/>
          <p:nvPr/>
        </p:nvPicPr>
        <p:blipFill rotWithShape="1">
          <a:blip r:embed="rId4">
            <a:alphaModFix/>
          </a:blip>
          <a:srcRect b="-518" l="0" r="28036" t="76293"/>
          <a:stretch/>
        </p:blipFill>
        <p:spPr>
          <a:xfrm rot="5400000">
            <a:off x="5556899" y="1575326"/>
            <a:ext cx="5156001" cy="1992850"/>
          </a:xfrm>
          <a:prstGeom prst="rect">
            <a:avLst/>
          </a:prstGeom>
          <a:noFill/>
          <a:ln>
            <a:noFill/>
          </a:ln>
        </p:spPr>
      </p:pic>
      <p:sp>
        <p:nvSpPr>
          <p:cNvPr id="126" name="Google Shape;126;p22"/>
          <p:cNvSpPr txBox="1"/>
          <p:nvPr/>
        </p:nvSpPr>
        <p:spPr>
          <a:xfrm>
            <a:off x="269250" y="311125"/>
            <a:ext cx="8538900" cy="453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500"/>
              <a:buFont typeface="Arial"/>
              <a:buNone/>
            </a:pPr>
            <a:r>
              <a:rPr b="1" i="0" lang="pt-BR" sz="2500" u="none" cap="none" strike="noStrike">
                <a:solidFill>
                  <a:srgbClr val="FFFFFF"/>
                </a:solidFill>
                <a:latin typeface="Comfortaa"/>
                <a:ea typeface="Comfortaa"/>
                <a:cs typeface="Comfortaa"/>
                <a:sym typeface="Comfortaa"/>
              </a:rPr>
              <a:t>TRILHA: CULTURA E ENCANTAMENTO - 90 HORAS</a:t>
            </a:r>
            <a:endParaRPr b="1" i="0" sz="2500" u="none" cap="none" strike="noStrike">
              <a:solidFill>
                <a:schemeClr val="lt1"/>
              </a:solidFill>
              <a:latin typeface="Comfortaa"/>
              <a:ea typeface="Comfortaa"/>
              <a:cs typeface="Comfortaa"/>
              <a:sym typeface="Comfortaa"/>
            </a:endParaRPr>
          </a:p>
        </p:txBody>
      </p:sp>
      <p:sp>
        <p:nvSpPr>
          <p:cNvPr id="127" name="Google Shape;127;p22"/>
          <p:cNvSpPr txBox="1"/>
          <p:nvPr/>
        </p:nvSpPr>
        <p:spPr>
          <a:xfrm>
            <a:off x="297274" y="1523147"/>
            <a:ext cx="7311224" cy="1042563"/>
          </a:xfrm>
          <a:prstGeom prst="rect">
            <a:avLst/>
          </a:prstGeom>
          <a:noFill/>
          <a:ln>
            <a:noFill/>
          </a:ln>
        </p:spPr>
        <p:txBody>
          <a:bodyPr anchorCtr="0" anchor="t" bIns="34275" lIns="34275" spcFirstLastPara="1" rIns="34275" wrap="square" tIns="34275">
            <a:spAutoFit/>
          </a:bodyPr>
          <a:lstStyle/>
          <a:p>
            <a:pPr indent="-292100" lvl="0" marL="647700" marR="0" rtl="0" algn="l">
              <a:lnSpc>
                <a:spcPct val="115000"/>
              </a:lnSpc>
              <a:spcBef>
                <a:spcPts val="0"/>
              </a:spcBef>
              <a:spcAft>
                <a:spcPts val="0"/>
              </a:spcAft>
              <a:buClr>
                <a:schemeClr val="lt1"/>
              </a:buClr>
              <a:buSzPts val="1000"/>
              <a:buFont typeface="Roboto"/>
              <a:buChar char="■"/>
            </a:pPr>
            <a:r>
              <a:rPr b="0" i="0" lang="pt-BR" sz="1100" u="none" cap="none" strike="noStrike">
                <a:solidFill>
                  <a:schemeClr val="lt1"/>
                </a:solidFill>
                <a:latin typeface="Comfortaa Medium"/>
                <a:ea typeface="Comfortaa Medium"/>
                <a:cs typeface="Comfortaa Medium"/>
                <a:sym typeface="Comfortaa Medium"/>
              </a:rPr>
              <a:t>Front- End - </a:t>
            </a:r>
            <a:r>
              <a:rPr b="0" i="0" lang="pt-BR" sz="1100" u="none" cap="none" strike="noStrike">
                <a:solidFill>
                  <a:srgbClr val="37C9EF"/>
                </a:solidFill>
                <a:latin typeface="Comfortaa Medium"/>
                <a:ea typeface="Comfortaa Medium"/>
                <a:cs typeface="Comfortaa Medium"/>
                <a:sym typeface="Comfortaa Medium"/>
              </a:rPr>
              <a:t>40 horas</a:t>
            </a:r>
            <a:endParaRPr b="0" i="0" sz="1100" u="none" cap="none" strike="noStrike">
              <a:solidFill>
                <a:srgbClr val="37C9EF"/>
              </a:solidFill>
              <a:latin typeface="Comfortaa Medium"/>
              <a:ea typeface="Comfortaa Medium"/>
              <a:cs typeface="Comfortaa Medium"/>
              <a:sym typeface="Comfortaa Medium"/>
            </a:endParaRPr>
          </a:p>
          <a:p>
            <a:pPr indent="-292100" lvl="1" marL="1295400" marR="0" rtl="0" algn="l">
              <a:lnSpc>
                <a:spcPct val="115000"/>
              </a:lnSpc>
              <a:spcBef>
                <a:spcPts val="0"/>
              </a:spcBef>
              <a:spcAft>
                <a:spcPts val="0"/>
              </a:spcAft>
              <a:buClr>
                <a:srgbClr val="F78349"/>
              </a:buClr>
              <a:buSzPts val="1000"/>
              <a:buFont typeface="Comfortaa Medium"/>
              <a:buChar char="■"/>
            </a:pPr>
            <a:r>
              <a:rPr b="0" i="0" lang="pt-BR" sz="1100" u="none" cap="none" strike="noStrike">
                <a:solidFill>
                  <a:srgbClr val="F78349"/>
                </a:solidFill>
                <a:latin typeface="Comfortaa Medium"/>
                <a:ea typeface="Comfortaa Medium"/>
                <a:cs typeface="Comfortaa Medium"/>
                <a:sym typeface="Comfortaa Medium"/>
              </a:rPr>
              <a:t>Criação de páginas de sites usando HTML, CSS e JavaScript </a:t>
            </a:r>
            <a:endParaRPr b="0" i="0" sz="1100" u="none" cap="none" strike="noStrike">
              <a:solidFill>
                <a:srgbClr val="F78349"/>
              </a:solidFill>
              <a:latin typeface="Comfortaa Medium"/>
              <a:ea typeface="Comfortaa Medium"/>
              <a:cs typeface="Comfortaa Medium"/>
              <a:sym typeface="Comfortaa Medium"/>
            </a:endParaRPr>
          </a:p>
          <a:p>
            <a:pPr indent="-292100" lvl="0" marL="647700" marR="0" rtl="0" algn="l">
              <a:lnSpc>
                <a:spcPct val="115000"/>
              </a:lnSpc>
              <a:spcBef>
                <a:spcPts val="0"/>
              </a:spcBef>
              <a:spcAft>
                <a:spcPts val="0"/>
              </a:spcAft>
              <a:buClr>
                <a:schemeClr val="lt1"/>
              </a:buClr>
              <a:buSzPts val="1000"/>
              <a:buFont typeface="Comfortaa Medium"/>
              <a:buChar char="■"/>
            </a:pPr>
            <a:r>
              <a:rPr b="0" i="0" lang="pt-BR" sz="1100" u="none" cap="none" strike="noStrike">
                <a:solidFill>
                  <a:schemeClr val="lt1"/>
                </a:solidFill>
                <a:latin typeface="Comfortaa Medium"/>
                <a:ea typeface="Comfortaa Medium"/>
                <a:cs typeface="Comfortaa Medium"/>
                <a:sym typeface="Comfortaa Medium"/>
              </a:rPr>
              <a:t>Back-End- </a:t>
            </a:r>
            <a:r>
              <a:rPr b="0" i="0" lang="pt-BR" sz="1100" u="none" cap="none" strike="noStrike">
                <a:solidFill>
                  <a:srgbClr val="37C9EF"/>
                </a:solidFill>
                <a:latin typeface="Comfortaa Medium"/>
                <a:ea typeface="Comfortaa Medium"/>
                <a:cs typeface="Comfortaa Medium"/>
                <a:sym typeface="Comfortaa Medium"/>
              </a:rPr>
              <a:t>40 horas</a:t>
            </a:r>
            <a:endParaRPr b="0" i="0" sz="1100" u="none" cap="none" strike="noStrike">
              <a:solidFill>
                <a:srgbClr val="37C9EF"/>
              </a:solidFill>
              <a:latin typeface="Comfortaa Medium"/>
              <a:ea typeface="Comfortaa Medium"/>
              <a:cs typeface="Comfortaa Medium"/>
              <a:sym typeface="Comfortaa Medium"/>
            </a:endParaRPr>
          </a:p>
          <a:p>
            <a:pPr indent="-292100" lvl="1" marL="1295400" marR="0" rtl="0" algn="l">
              <a:lnSpc>
                <a:spcPct val="115000"/>
              </a:lnSpc>
              <a:spcBef>
                <a:spcPts val="0"/>
              </a:spcBef>
              <a:spcAft>
                <a:spcPts val="0"/>
              </a:spcAft>
              <a:buClr>
                <a:srgbClr val="F78349"/>
              </a:buClr>
              <a:buSzPts val="1000"/>
              <a:buFont typeface="Comfortaa Medium"/>
              <a:buChar char="■"/>
            </a:pPr>
            <a:r>
              <a:rPr b="0" i="0" lang="pt-BR" sz="1100" u="none" cap="none" strike="noStrike">
                <a:solidFill>
                  <a:srgbClr val="F78349"/>
                </a:solidFill>
                <a:latin typeface="Comfortaa Medium"/>
                <a:ea typeface="Comfortaa Medium"/>
                <a:cs typeface="Comfortaa Medium"/>
                <a:sym typeface="Comfortaa Medium"/>
              </a:rPr>
              <a:t>Bancos de dados relacional.</a:t>
            </a:r>
            <a:endParaRPr/>
          </a:p>
          <a:p>
            <a:pPr indent="-292100" lvl="1" marL="1295400" marR="0" rtl="0" algn="l">
              <a:lnSpc>
                <a:spcPct val="115000"/>
              </a:lnSpc>
              <a:spcBef>
                <a:spcPts val="0"/>
              </a:spcBef>
              <a:spcAft>
                <a:spcPts val="0"/>
              </a:spcAft>
              <a:buClr>
                <a:srgbClr val="F78349"/>
              </a:buClr>
              <a:buSzPts val="1000"/>
              <a:buFont typeface="Comfortaa Medium"/>
              <a:buChar char="■"/>
            </a:pPr>
            <a:r>
              <a:rPr b="0" i="0" lang="pt-BR" sz="1100" u="none" cap="none" strike="noStrike">
                <a:solidFill>
                  <a:srgbClr val="F78349"/>
                </a:solidFill>
                <a:latin typeface="Comfortaa Medium"/>
                <a:ea typeface="Comfortaa Medium"/>
                <a:cs typeface="Comfortaa Medium"/>
                <a:sym typeface="Comfortaa Medium"/>
              </a:rPr>
              <a:t>Ambiente de execução Node JS.</a:t>
            </a:r>
            <a:endParaRPr b="0" i="0" sz="1100" u="none" cap="none" strike="noStrike">
              <a:solidFill>
                <a:srgbClr val="37C9EF"/>
              </a:solidFill>
              <a:latin typeface="Comfortaa Medium"/>
              <a:ea typeface="Comfortaa Medium"/>
              <a:cs typeface="Comfortaa Medium"/>
              <a:sym typeface="Comfortaa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nvSpPr>
        <p:spPr>
          <a:xfrm>
            <a:off x="108150" y="156225"/>
            <a:ext cx="7190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2700">
                <a:solidFill>
                  <a:srgbClr val="5D388D"/>
                </a:solidFill>
                <a:latin typeface="Comfortaa"/>
                <a:ea typeface="Comfortaa"/>
                <a:cs typeface="Comfortaa"/>
                <a:sym typeface="Comfortaa"/>
              </a:rPr>
              <a:t>Características de uma Primary Key</a:t>
            </a:r>
            <a:endParaRPr b="1" sz="2700">
              <a:solidFill>
                <a:srgbClr val="5D388D"/>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2700">
              <a:solidFill>
                <a:srgbClr val="5D388D"/>
              </a:solidFill>
              <a:latin typeface="Comfortaa"/>
              <a:ea typeface="Comfortaa"/>
              <a:cs typeface="Comfortaa"/>
              <a:sym typeface="Comfortaa"/>
            </a:endParaRPr>
          </a:p>
          <a:p>
            <a:pPr indent="0" lvl="0" marL="0" rtl="0" algn="l">
              <a:spcBef>
                <a:spcPts val="0"/>
              </a:spcBef>
              <a:spcAft>
                <a:spcPts val="0"/>
              </a:spcAft>
              <a:buNone/>
            </a:pPr>
            <a:r>
              <a:t/>
            </a:r>
            <a:endParaRPr b="1" sz="2700">
              <a:solidFill>
                <a:srgbClr val="5D388D"/>
              </a:solidFill>
              <a:latin typeface="Comfortaa"/>
              <a:ea typeface="Comfortaa"/>
              <a:cs typeface="Comfortaa"/>
              <a:sym typeface="Comfortaa"/>
            </a:endParaRPr>
          </a:p>
        </p:txBody>
      </p:sp>
      <p:sp>
        <p:nvSpPr>
          <p:cNvPr id="495" name="Google Shape;495;p67"/>
          <p:cNvSpPr txBox="1"/>
          <p:nvPr/>
        </p:nvSpPr>
        <p:spPr>
          <a:xfrm>
            <a:off x="108150" y="863150"/>
            <a:ext cx="8304000" cy="3309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1400"/>
              </a:spcBef>
              <a:spcAft>
                <a:spcPts val="0"/>
              </a:spcAft>
              <a:buClr>
                <a:srgbClr val="253A44"/>
              </a:buClr>
              <a:buSzPts val="1400"/>
              <a:buFont typeface="Comfortaa"/>
              <a:buAutoNum type="arabicPeriod"/>
            </a:pPr>
            <a:r>
              <a:rPr lang="pt-BR">
                <a:solidFill>
                  <a:srgbClr val="253A44"/>
                </a:solidFill>
                <a:latin typeface="Comfortaa"/>
                <a:ea typeface="Comfortaa"/>
                <a:cs typeface="Comfortaa"/>
                <a:sym typeface="Comfortaa"/>
              </a:rPr>
              <a:t>Chaves primárias não podem ser nulas;</a:t>
            </a:r>
            <a:endParaRPr>
              <a:solidFill>
                <a:srgbClr val="253A44"/>
              </a:solidFill>
              <a:latin typeface="Comfortaa"/>
              <a:ea typeface="Comfortaa"/>
              <a:cs typeface="Comfortaa"/>
              <a:sym typeface="Comfortaa"/>
            </a:endParaRPr>
          </a:p>
          <a:p>
            <a:pPr indent="-317500" lvl="0" marL="457200" marR="0" rtl="0" algn="l">
              <a:lnSpc>
                <a:spcPct val="150000"/>
              </a:lnSpc>
              <a:spcBef>
                <a:spcPts val="0"/>
              </a:spcBef>
              <a:spcAft>
                <a:spcPts val="0"/>
              </a:spcAft>
              <a:buClr>
                <a:srgbClr val="253A44"/>
              </a:buClr>
              <a:buSzPts val="1400"/>
              <a:buFont typeface="Comfortaa"/>
              <a:buAutoNum type="arabicPeriod"/>
            </a:pPr>
            <a:r>
              <a:rPr lang="pt-BR">
                <a:solidFill>
                  <a:srgbClr val="253A44"/>
                </a:solidFill>
                <a:latin typeface="Comfortaa"/>
                <a:ea typeface="Comfortaa"/>
                <a:cs typeface="Comfortaa"/>
                <a:sym typeface="Comfortaa"/>
              </a:rPr>
              <a:t>Cada registro na tabela deve possuir uma, e somente uma, chave primária;</a:t>
            </a:r>
            <a:endParaRPr>
              <a:solidFill>
                <a:srgbClr val="253A44"/>
              </a:solidFill>
              <a:latin typeface="Comfortaa"/>
              <a:ea typeface="Comfortaa"/>
              <a:cs typeface="Comfortaa"/>
              <a:sym typeface="Comfortaa"/>
            </a:endParaRPr>
          </a:p>
          <a:p>
            <a:pPr indent="-317500" lvl="0" marL="457200" marR="0" rtl="0" algn="l">
              <a:lnSpc>
                <a:spcPct val="150000"/>
              </a:lnSpc>
              <a:spcBef>
                <a:spcPts val="0"/>
              </a:spcBef>
              <a:spcAft>
                <a:spcPts val="0"/>
              </a:spcAft>
              <a:buClr>
                <a:srgbClr val="253A44"/>
              </a:buClr>
              <a:buSzPts val="1400"/>
              <a:buFont typeface="Comfortaa"/>
              <a:buAutoNum type="arabicPeriod"/>
            </a:pPr>
            <a:r>
              <a:rPr lang="pt-BR">
                <a:solidFill>
                  <a:srgbClr val="253A44"/>
                </a:solidFill>
                <a:latin typeface="Comfortaa"/>
                <a:ea typeface="Comfortaa"/>
                <a:cs typeface="Comfortaa"/>
                <a:sym typeface="Comfortaa"/>
              </a:rPr>
              <a:t>Normalmente, chaves primárias são incrementadas automaticamente pelo banco de dados, ou seja, não há necessidade de passarmos esse valor em um </a:t>
            </a:r>
            <a:r>
              <a:rPr lang="pt-BR">
                <a:solidFill>
                  <a:srgbClr val="253A44"/>
                </a:solidFill>
                <a:uFill>
                  <a:noFill/>
                </a:uFill>
                <a:latin typeface="Comfortaa"/>
                <a:ea typeface="Comfortaa"/>
                <a:cs typeface="Comfortaa"/>
                <a:sym typeface="Comfortaa"/>
                <a:hlinkClick r:id="rId3">
                  <a:extLst>
                    <a:ext uri="{A12FA001-AC4F-418D-AE19-62706E023703}">
                      <ahyp:hlinkClr val="tx"/>
                    </a:ext>
                  </a:extLst>
                </a:hlinkClick>
              </a:rPr>
              <a:t>INSERT</a:t>
            </a:r>
            <a:r>
              <a:rPr lang="pt-BR">
                <a:solidFill>
                  <a:srgbClr val="253A44"/>
                </a:solidFill>
                <a:latin typeface="Comfortaa"/>
                <a:ea typeface="Comfortaa"/>
                <a:cs typeface="Comfortaa"/>
                <a:sym typeface="Comfortaa"/>
              </a:rPr>
              <a:t>. Entretanto, essa é uma opção configurada na criação da base de dados que não é obrigatória. Nos casos em que ela (incremento automático) não é definida, é preciso garantir que não haverá valores repetidos nessa coluna;</a:t>
            </a:r>
            <a:endParaRPr>
              <a:solidFill>
                <a:srgbClr val="253A44"/>
              </a:solidFill>
              <a:latin typeface="Comfortaa"/>
              <a:ea typeface="Comfortaa"/>
              <a:cs typeface="Comfortaa"/>
              <a:sym typeface="Comfortaa"/>
            </a:endParaRPr>
          </a:p>
          <a:p>
            <a:pPr indent="-317500" lvl="0" marL="457200" marR="0" rtl="0" algn="l">
              <a:lnSpc>
                <a:spcPct val="150000"/>
              </a:lnSpc>
              <a:spcBef>
                <a:spcPts val="0"/>
              </a:spcBef>
              <a:spcAft>
                <a:spcPts val="0"/>
              </a:spcAft>
              <a:buClr>
                <a:srgbClr val="253A44"/>
              </a:buClr>
              <a:buSzPts val="1400"/>
              <a:buFont typeface="Comfortaa"/>
              <a:buAutoNum type="arabicPeriod"/>
            </a:pPr>
            <a:r>
              <a:rPr lang="pt-BR">
                <a:solidFill>
                  <a:srgbClr val="253A44"/>
                </a:solidFill>
                <a:latin typeface="Comfortaa"/>
                <a:ea typeface="Comfortaa"/>
                <a:cs typeface="Comfortaa"/>
                <a:sym typeface="Comfortaa"/>
              </a:rPr>
              <a:t>São as chaves para o relacionamento entre entidades ou tabelas da base de dados. Assim haverá na tabela relacionada uma referência a essa chave primária (que será, na tabela relacionada, a chave estrangeira).</a:t>
            </a:r>
            <a:endParaRPr>
              <a:solidFill>
                <a:srgbClr val="253A44"/>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nvSpPr>
        <p:spPr>
          <a:xfrm>
            <a:off x="199175" y="24060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Foreign Key  </a:t>
            </a:r>
            <a:endParaRPr b="1" sz="2700">
              <a:solidFill>
                <a:srgbClr val="5D388D"/>
              </a:solidFill>
              <a:latin typeface="Comfortaa"/>
              <a:ea typeface="Comfortaa"/>
              <a:cs typeface="Comfortaa"/>
              <a:sym typeface="Comfortaa"/>
            </a:endParaRPr>
          </a:p>
        </p:txBody>
      </p:sp>
      <p:sp>
        <p:nvSpPr>
          <p:cNvPr id="501" name="Google Shape;501;p68"/>
          <p:cNvSpPr txBox="1"/>
          <p:nvPr/>
        </p:nvSpPr>
        <p:spPr>
          <a:xfrm>
            <a:off x="199175" y="840900"/>
            <a:ext cx="784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253A44"/>
                </a:solidFill>
                <a:latin typeface="Comfortaa"/>
                <a:ea typeface="Comfortaa"/>
                <a:cs typeface="Comfortaa"/>
                <a:sym typeface="Comfortaa"/>
              </a:rPr>
              <a:t>A chave estrangeira, ou </a:t>
            </a:r>
            <a:r>
              <a:rPr lang="pt-BR">
                <a:solidFill>
                  <a:srgbClr val="5D388D"/>
                </a:solidFill>
                <a:latin typeface="Comfortaa"/>
                <a:ea typeface="Comfortaa"/>
                <a:cs typeface="Comfortaa"/>
                <a:sym typeface="Comfortaa"/>
              </a:rPr>
              <a:t>foreign key</a:t>
            </a:r>
            <a:r>
              <a:rPr lang="pt-BR">
                <a:solidFill>
                  <a:srgbClr val="253A44"/>
                </a:solidFill>
                <a:latin typeface="Comfortaa"/>
                <a:ea typeface="Comfortaa"/>
                <a:cs typeface="Comfortaa"/>
                <a:sym typeface="Comfortaa"/>
              </a:rPr>
              <a:t>, é um conceito ligeiramente diferente. Ela não diz respeito, especificamente, a uma tabela, mas sim a um relacionamento entre tabelas. De forma sucinta, a chave estrangeira é uma referência em uma tabela a uma chave primária de outra tabela.</a:t>
            </a:r>
            <a:endParaRPr>
              <a:latin typeface="Comfortaa"/>
              <a:ea typeface="Comfortaa"/>
              <a:cs typeface="Comfortaa"/>
              <a:sym typeface="Comfortaa"/>
            </a:endParaRPr>
          </a:p>
        </p:txBody>
      </p:sp>
      <p:sp>
        <p:nvSpPr>
          <p:cNvPr id="502" name="Google Shape;502;p68"/>
          <p:cNvSpPr txBox="1"/>
          <p:nvPr/>
        </p:nvSpPr>
        <p:spPr>
          <a:xfrm>
            <a:off x="285250" y="2089900"/>
            <a:ext cx="7498500" cy="15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pt-BR">
                <a:solidFill>
                  <a:srgbClr val="253A44"/>
                </a:solidFill>
                <a:latin typeface="Comfortaa"/>
                <a:ea typeface="Comfortaa"/>
                <a:cs typeface="Comfortaa"/>
                <a:sym typeface="Comfortaa"/>
              </a:rPr>
              <a:t>Diferentemente da chave primária, a chave estrangeira:</a:t>
            </a:r>
            <a:endParaRPr>
              <a:solidFill>
                <a:srgbClr val="253A44"/>
              </a:solidFill>
              <a:latin typeface="Comfortaa"/>
              <a:ea typeface="Comfortaa"/>
              <a:cs typeface="Comfortaa"/>
              <a:sym typeface="Comfortaa"/>
            </a:endParaRPr>
          </a:p>
          <a:p>
            <a:pPr indent="-317500" lvl="0" marL="457200" rtl="0" algn="l">
              <a:lnSpc>
                <a:spcPct val="115000"/>
              </a:lnSpc>
              <a:spcBef>
                <a:spcPts val="1400"/>
              </a:spcBef>
              <a:spcAft>
                <a:spcPts val="0"/>
              </a:spcAft>
              <a:buClr>
                <a:srgbClr val="253A44"/>
              </a:buClr>
              <a:buSzPts val="1400"/>
              <a:buFont typeface="Times New Roman"/>
              <a:buAutoNum type="arabicPeriod"/>
            </a:pPr>
            <a:r>
              <a:rPr lang="pt-BR">
                <a:solidFill>
                  <a:srgbClr val="253A44"/>
                </a:solidFill>
                <a:latin typeface="Comfortaa"/>
                <a:ea typeface="Comfortaa"/>
                <a:cs typeface="Comfortaa"/>
                <a:sym typeface="Comfortaa"/>
              </a:rPr>
              <a:t>Pode ser nula (</a:t>
            </a:r>
            <a:r>
              <a:rPr lang="pt-BR">
                <a:solidFill>
                  <a:srgbClr val="5D388D"/>
                </a:solidFill>
                <a:latin typeface="Comfortaa"/>
                <a:ea typeface="Comfortaa"/>
                <a:cs typeface="Comfortaa"/>
                <a:sym typeface="Comfortaa"/>
              </a:rPr>
              <a:t>NOT NULL</a:t>
            </a:r>
            <a:r>
              <a:rPr lang="pt-BR">
                <a:solidFill>
                  <a:srgbClr val="253A44"/>
                </a:solidFill>
                <a:latin typeface="Comfortaa"/>
                <a:ea typeface="Comfortaa"/>
                <a:cs typeface="Comfortaa"/>
                <a:sym typeface="Comfortaa"/>
              </a:rPr>
              <a:t>);</a:t>
            </a:r>
            <a:endParaRPr>
              <a:solidFill>
                <a:srgbClr val="253A44"/>
              </a:solidFill>
              <a:latin typeface="Comfortaa"/>
              <a:ea typeface="Comfortaa"/>
              <a:cs typeface="Comfortaa"/>
              <a:sym typeface="Comfortaa"/>
            </a:endParaRPr>
          </a:p>
          <a:p>
            <a:pPr indent="-317500" lvl="0" marL="457200" rtl="0" algn="l">
              <a:lnSpc>
                <a:spcPct val="115000"/>
              </a:lnSpc>
              <a:spcBef>
                <a:spcPts val="0"/>
              </a:spcBef>
              <a:spcAft>
                <a:spcPts val="0"/>
              </a:spcAft>
              <a:buClr>
                <a:srgbClr val="253A44"/>
              </a:buClr>
              <a:buSzPts val="1400"/>
              <a:buFont typeface="Comfortaa"/>
              <a:buAutoNum type="arabicPeriod"/>
            </a:pPr>
            <a:r>
              <a:rPr lang="pt-BR">
                <a:solidFill>
                  <a:srgbClr val="253A44"/>
                </a:solidFill>
                <a:latin typeface="Comfortaa"/>
                <a:ea typeface="Comfortaa"/>
                <a:cs typeface="Comfortaa"/>
                <a:sym typeface="Comfortaa"/>
              </a:rPr>
              <a:t>É um campo em uma tabela que faz referência a um campo que é chave primária em outra tabela;</a:t>
            </a:r>
            <a:endParaRPr>
              <a:solidFill>
                <a:srgbClr val="253A44"/>
              </a:solidFill>
              <a:latin typeface="Comfortaa"/>
              <a:ea typeface="Comfortaa"/>
              <a:cs typeface="Comfortaa"/>
              <a:sym typeface="Comfortaa"/>
            </a:endParaRPr>
          </a:p>
          <a:p>
            <a:pPr indent="-317500" lvl="0" marL="457200" rtl="0" algn="l">
              <a:lnSpc>
                <a:spcPct val="115000"/>
              </a:lnSpc>
              <a:spcBef>
                <a:spcPts val="0"/>
              </a:spcBef>
              <a:spcAft>
                <a:spcPts val="0"/>
              </a:spcAft>
              <a:buClr>
                <a:srgbClr val="253A44"/>
              </a:buClr>
              <a:buSzPts val="1400"/>
              <a:buFont typeface="Comfortaa"/>
              <a:buAutoNum type="arabicPeriod"/>
            </a:pPr>
            <a:r>
              <a:rPr lang="pt-BR">
                <a:solidFill>
                  <a:srgbClr val="253A44"/>
                </a:solidFill>
                <a:latin typeface="Comfortaa"/>
                <a:ea typeface="Comfortaa"/>
                <a:cs typeface="Comfortaa"/>
                <a:sym typeface="Comfortaa"/>
              </a:rPr>
              <a:t>É possível ter mais de uma (ou nenhuma) em uma tabela.</a:t>
            </a:r>
            <a:endParaRPr>
              <a:solidFill>
                <a:srgbClr val="253A44"/>
              </a:solidFill>
              <a:latin typeface="Comfortaa"/>
              <a:ea typeface="Comfortaa"/>
              <a:cs typeface="Comfortaa"/>
              <a:sym typeface="Comfortaa"/>
            </a:endParaRPr>
          </a:p>
        </p:txBody>
      </p:sp>
      <p:pic>
        <p:nvPicPr>
          <p:cNvPr id="503" name="Google Shape;503;p68"/>
          <p:cNvPicPr preferRelativeResize="0"/>
          <p:nvPr/>
        </p:nvPicPr>
        <p:blipFill rotWithShape="1">
          <a:blip r:embed="rId3">
            <a:alphaModFix/>
          </a:blip>
          <a:srcRect b="0" l="39838" r="0" t="26427"/>
          <a:stretch/>
        </p:blipFill>
        <p:spPr>
          <a:xfrm>
            <a:off x="6709875" y="2089900"/>
            <a:ext cx="3897874" cy="26813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9"/>
          <p:cNvSpPr txBox="1"/>
          <p:nvPr/>
        </p:nvSpPr>
        <p:spPr>
          <a:xfrm>
            <a:off x="190900" y="157200"/>
            <a:ext cx="364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Relacionamentos </a:t>
            </a:r>
            <a:endParaRPr b="1" sz="2700">
              <a:solidFill>
                <a:srgbClr val="5D388D"/>
              </a:solidFill>
              <a:latin typeface="Comfortaa"/>
              <a:ea typeface="Comfortaa"/>
              <a:cs typeface="Comfortaa"/>
              <a:sym typeface="Comfortaa"/>
            </a:endParaRPr>
          </a:p>
        </p:txBody>
      </p:sp>
      <p:sp>
        <p:nvSpPr>
          <p:cNvPr id="509" name="Google Shape;509;p69"/>
          <p:cNvSpPr txBox="1"/>
          <p:nvPr/>
        </p:nvSpPr>
        <p:spPr>
          <a:xfrm>
            <a:off x="190900" y="964550"/>
            <a:ext cx="758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161616"/>
                </a:solidFill>
                <a:highlight>
                  <a:srgbClr val="FFFFFF"/>
                </a:highlight>
                <a:latin typeface="Comfortaa"/>
                <a:ea typeface="Comfortaa"/>
                <a:cs typeface="Comfortaa"/>
                <a:sym typeface="Comfortaa"/>
              </a:rPr>
              <a:t>Os relacionamentos de banco de dados são associações entre tabelas que são criadas usando instruções de junção para recuperar dados.</a:t>
            </a:r>
            <a:endParaRPr>
              <a:latin typeface="Comfortaa"/>
              <a:ea typeface="Comfortaa"/>
              <a:cs typeface="Comfortaa"/>
              <a:sym typeface="Comfortaa"/>
            </a:endParaRPr>
          </a:p>
        </p:txBody>
      </p:sp>
      <p:sp>
        <p:nvSpPr>
          <p:cNvPr id="510" name="Google Shape;510;p69"/>
          <p:cNvSpPr txBox="1"/>
          <p:nvPr/>
        </p:nvSpPr>
        <p:spPr>
          <a:xfrm>
            <a:off x="190900" y="1787200"/>
            <a:ext cx="7882500" cy="127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t-BR">
                <a:solidFill>
                  <a:srgbClr val="333333"/>
                </a:solidFill>
                <a:highlight>
                  <a:srgbClr val="FFFFFF"/>
                </a:highlight>
                <a:latin typeface="Comfortaa"/>
                <a:ea typeface="Comfortaa"/>
                <a:cs typeface="Comfortaa"/>
                <a:sym typeface="Comfortaa"/>
              </a:rPr>
              <a:t>Um relacionamento é uma associação entre ocorrências de uma ou mais entidades, ou seja, é uma associação entre registros.</a:t>
            </a:r>
            <a:endParaRPr>
              <a:solidFill>
                <a:srgbClr val="333333"/>
              </a:solidFill>
              <a:highlight>
                <a:srgbClr val="FFFFFF"/>
              </a:highlight>
              <a:latin typeface="Comfortaa"/>
              <a:ea typeface="Comfortaa"/>
              <a:cs typeface="Comfortaa"/>
              <a:sym typeface="Comfortaa"/>
            </a:endParaRPr>
          </a:p>
          <a:p>
            <a:pPr indent="0" lvl="0" marL="0" rtl="0" algn="just">
              <a:lnSpc>
                <a:spcPct val="115000"/>
              </a:lnSpc>
              <a:spcBef>
                <a:spcPts val="1000"/>
              </a:spcBef>
              <a:spcAft>
                <a:spcPts val="1000"/>
              </a:spcAft>
              <a:buNone/>
            </a:pPr>
            <a:r>
              <a:rPr lang="pt-BR">
                <a:solidFill>
                  <a:srgbClr val="333333"/>
                </a:solidFill>
                <a:highlight>
                  <a:srgbClr val="FFFFFF"/>
                </a:highlight>
                <a:latin typeface="Comfortaa"/>
                <a:ea typeface="Comfortaa"/>
                <a:cs typeface="Comfortaa"/>
                <a:sym typeface="Comfortaa"/>
              </a:rPr>
              <a:t>Em outras palavras, estou falando que dois registros podem se completar ou se complementar ao estabelecerem algum tipo de relacionamento entre eles.</a:t>
            </a:r>
            <a:endParaRPr>
              <a:solidFill>
                <a:srgbClr val="333333"/>
              </a:solidFill>
              <a:highlight>
                <a:srgbClr val="FFFFFF"/>
              </a:highlight>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aphicFrame>
        <p:nvGraphicFramePr>
          <p:cNvPr id="515" name="Google Shape;515;p70"/>
          <p:cNvGraphicFramePr/>
          <p:nvPr/>
        </p:nvGraphicFramePr>
        <p:xfrm>
          <a:off x="233650" y="345785"/>
          <a:ext cx="3000000" cy="3000000"/>
        </p:xfrm>
        <a:graphic>
          <a:graphicData uri="http://schemas.openxmlformats.org/drawingml/2006/table">
            <a:tbl>
              <a:tblPr>
                <a:noFill/>
                <a:tableStyleId>{77FC6463-0E76-4E66-B88C-09A9854BEEBF}</a:tableStyleId>
              </a:tblPr>
              <a:tblGrid>
                <a:gridCol w="2057850"/>
                <a:gridCol w="5590150"/>
              </a:tblGrid>
              <a:tr h="433975">
                <a:tc>
                  <a:txBody>
                    <a:bodyPr/>
                    <a:lstStyle/>
                    <a:p>
                      <a:pPr indent="0" lvl="0" marL="0" rtl="0" algn="l">
                        <a:spcBef>
                          <a:spcPts val="0"/>
                        </a:spcBef>
                        <a:spcAft>
                          <a:spcPts val="0"/>
                        </a:spcAft>
                        <a:buNone/>
                      </a:pPr>
                      <a:r>
                        <a:rPr lang="pt-BR">
                          <a:solidFill>
                            <a:srgbClr val="FFFFFF"/>
                          </a:solidFill>
                          <a:latin typeface="Comfortaa"/>
                          <a:ea typeface="Comfortaa"/>
                          <a:cs typeface="Comfortaa"/>
                          <a:sym typeface="Comfortaa"/>
                        </a:rPr>
                        <a:t>Tipos de Relacionamentos </a:t>
                      </a:r>
                      <a:endParaRPr>
                        <a:solidFill>
                          <a:srgbClr val="FFFFFF"/>
                        </a:solidFill>
                        <a:latin typeface="Comfortaa"/>
                        <a:ea typeface="Comfortaa"/>
                        <a:cs typeface="Comfortaa"/>
                        <a:sym typeface="Comfortaa"/>
                      </a:endParaRPr>
                    </a:p>
                  </a:txBody>
                  <a:tcPr marT="91425" marB="91425" marR="91425" marL="91425">
                    <a:solidFill>
                      <a:srgbClr val="5D388D"/>
                    </a:solidFill>
                  </a:tcPr>
                </a:tc>
                <a:tc>
                  <a:txBody>
                    <a:bodyPr/>
                    <a:lstStyle/>
                    <a:p>
                      <a:pPr indent="0" lvl="0" marL="0" rtl="0" algn="ctr">
                        <a:spcBef>
                          <a:spcPts val="0"/>
                        </a:spcBef>
                        <a:spcAft>
                          <a:spcPts val="0"/>
                        </a:spcAft>
                        <a:buNone/>
                      </a:pPr>
                      <a:r>
                        <a:rPr lang="pt-BR">
                          <a:solidFill>
                            <a:srgbClr val="FFFFFF"/>
                          </a:solidFill>
                          <a:latin typeface="Comfortaa"/>
                          <a:ea typeface="Comfortaa"/>
                          <a:cs typeface="Comfortaa"/>
                          <a:sym typeface="Comfortaa"/>
                        </a:rPr>
                        <a:t>Descrição</a:t>
                      </a:r>
                      <a:endParaRPr>
                        <a:solidFill>
                          <a:srgbClr val="FFFFFF"/>
                        </a:solidFill>
                        <a:latin typeface="Comfortaa"/>
                        <a:ea typeface="Comfortaa"/>
                        <a:cs typeface="Comfortaa"/>
                        <a:sym typeface="Comfortaa"/>
                      </a:endParaRPr>
                    </a:p>
                  </a:txBody>
                  <a:tcPr marT="91425" marB="91425" marR="91425" marL="91425">
                    <a:solidFill>
                      <a:srgbClr val="5D388D"/>
                    </a:solidFill>
                  </a:tcPr>
                </a:tc>
              </a:tr>
              <a:tr h="1456300">
                <a:tc>
                  <a:txBody>
                    <a:bodyPr/>
                    <a:lstStyle/>
                    <a:p>
                      <a:pPr indent="0" lvl="0" marL="0" rtl="0" algn="l">
                        <a:spcBef>
                          <a:spcPts val="0"/>
                        </a:spcBef>
                        <a:spcAft>
                          <a:spcPts val="0"/>
                        </a:spcAft>
                        <a:buNone/>
                      </a:pPr>
                      <a:r>
                        <a:rPr lang="pt-BR">
                          <a:latin typeface="Comfortaa"/>
                          <a:ea typeface="Comfortaa"/>
                          <a:cs typeface="Comfortaa"/>
                          <a:sym typeface="Comfortaa"/>
                        </a:rPr>
                        <a:t>UM para UM </a:t>
                      </a:r>
                      <a:endParaRPr>
                        <a:latin typeface="Comfortaa"/>
                        <a:ea typeface="Comfortaa"/>
                        <a:cs typeface="Comfortaa"/>
                        <a:sym typeface="Comfortaa"/>
                      </a:endParaRPr>
                    </a:p>
                  </a:txBody>
                  <a:tcPr marT="91425" marB="91425" marR="91425" marL="91425"/>
                </a:tc>
                <a:tc>
                  <a:txBody>
                    <a:bodyPr/>
                    <a:lstStyle/>
                    <a:p>
                      <a:pPr indent="0" lvl="0" marL="0" rtl="0" algn="l">
                        <a:lnSpc>
                          <a:spcPct val="100000"/>
                        </a:lnSpc>
                        <a:spcBef>
                          <a:spcPts val="0"/>
                        </a:spcBef>
                        <a:spcAft>
                          <a:spcPts val="1200"/>
                        </a:spcAft>
                        <a:buClr>
                          <a:schemeClr val="dk1"/>
                        </a:buClr>
                        <a:buSzPts val="1100"/>
                        <a:buFont typeface="Arial"/>
                        <a:buNone/>
                      </a:pPr>
                      <a:r>
                        <a:rPr lang="pt-BR" sz="1200">
                          <a:solidFill>
                            <a:srgbClr val="161616"/>
                          </a:solidFill>
                          <a:latin typeface="Comfortaa"/>
                          <a:ea typeface="Comfortaa"/>
                          <a:cs typeface="Comfortaa"/>
                          <a:sym typeface="Comfortaa"/>
                        </a:rPr>
                        <a:t>Ambas tabelas podem ter somente um registro de cada lado do relacionamento.Cada valor da chave primária se relaciona a nenhum ou a apenas um registro na tabela relacionada.A maioria dos relacionamentos de um para um são forçados por regras de negócios e não fluem naturalmente dos dados. Sem tal regra, geralmente você pode combinar as duas tabelas sem quebrar nenhuma regra de normalização.</a:t>
                      </a:r>
                      <a:endParaRPr>
                        <a:latin typeface="Comfortaa"/>
                        <a:ea typeface="Comfortaa"/>
                        <a:cs typeface="Comfortaa"/>
                        <a:sym typeface="Comfortaa"/>
                      </a:endParaRPr>
                    </a:p>
                  </a:txBody>
                  <a:tcPr marT="91425" marB="91425" marR="91425" marL="91425"/>
                </a:tc>
              </a:tr>
              <a:tr h="493225">
                <a:tc>
                  <a:txBody>
                    <a:bodyPr/>
                    <a:lstStyle/>
                    <a:p>
                      <a:pPr indent="0" lvl="0" marL="0" rtl="0" algn="l">
                        <a:spcBef>
                          <a:spcPts val="0"/>
                        </a:spcBef>
                        <a:spcAft>
                          <a:spcPts val="0"/>
                        </a:spcAft>
                        <a:buNone/>
                      </a:pPr>
                      <a:r>
                        <a:rPr lang="pt-BR">
                          <a:latin typeface="Comfortaa"/>
                          <a:ea typeface="Comfortaa"/>
                          <a:cs typeface="Comfortaa"/>
                          <a:sym typeface="Comfortaa"/>
                        </a:rPr>
                        <a:t>UM para MUITOS</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sz="1200">
                          <a:solidFill>
                            <a:srgbClr val="161616"/>
                          </a:solidFill>
                          <a:latin typeface="Comfortaa"/>
                          <a:ea typeface="Comfortaa"/>
                          <a:cs typeface="Comfortaa"/>
                          <a:sym typeface="Comfortaa"/>
                        </a:rPr>
                        <a:t>A tabela de chave primária contém somente um registro relacionado a nenhum, a um ou a muitos registros da tabela relacionada.</a:t>
                      </a:r>
                      <a:endParaRPr>
                        <a:latin typeface="Comfortaa"/>
                        <a:ea typeface="Comfortaa"/>
                        <a:cs typeface="Comfortaa"/>
                        <a:sym typeface="Comfortaa"/>
                      </a:endParaRPr>
                    </a:p>
                  </a:txBody>
                  <a:tcPr marT="91425" marB="91425" marR="91425" marL="91425"/>
                </a:tc>
              </a:tr>
              <a:tr h="493225">
                <a:tc>
                  <a:txBody>
                    <a:bodyPr/>
                    <a:lstStyle/>
                    <a:p>
                      <a:pPr indent="0" lvl="0" marL="0" rtl="0" algn="l">
                        <a:spcBef>
                          <a:spcPts val="0"/>
                        </a:spcBef>
                        <a:spcAft>
                          <a:spcPts val="0"/>
                        </a:spcAft>
                        <a:buNone/>
                      </a:pPr>
                      <a:r>
                        <a:rPr lang="pt-BR">
                          <a:latin typeface="Comfortaa"/>
                          <a:ea typeface="Comfortaa"/>
                          <a:cs typeface="Comfortaa"/>
                          <a:sym typeface="Comfortaa"/>
                        </a:rPr>
                        <a:t>MUITOS para MUITOS </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a:latin typeface="Comfortaa"/>
                          <a:ea typeface="Comfortaa"/>
                          <a:cs typeface="Comfortaa"/>
                          <a:sym typeface="Comfortaa"/>
                        </a:rPr>
                        <a:t>Cada registro em ambas as tabelas pode se relacionar a nenhum ou a qualquer número de registros na outra tabela. Esses relacionamentos requerem uma terceira tabela, chamada de tabela associada ou de associação, pois os sistemas relacionais não podem acomodar diretamente o relacionamento.</a:t>
                      </a:r>
                      <a:endParaRPr>
                        <a:latin typeface="Comfortaa"/>
                        <a:ea typeface="Comfortaa"/>
                        <a:cs typeface="Comfortaa"/>
                        <a:sym typeface="Comfortaa"/>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nvSpPr>
        <p:spPr>
          <a:xfrm>
            <a:off x="181350" y="683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Entidade </a:t>
            </a:r>
            <a:endParaRPr b="1" sz="2700">
              <a:solidFill>
                <a:srgbClr val="5D388D"/>
              </a:solidFill>
              <a:latin typeface="Comfortaa"/>
              <a:ea typeface="Comfortaa"/>
              <a:cs typeface="Comfortaa"/>
              <a:sym typeface="Comfortaa"/>
            </a:endParaRPr>
          </a:p>
        </p:txBody>
      </p:sp>
      <p:sp>
        <p:nvSpPr>
          <p:cNvPr id="521" name="Google Shape;521;p71"/>
          <p:cNvSpPr txBox="1"/>
          <p:nvPr/>
        </p:nvSpPr>
        <p:spPr>
          <a:xfrm>
            <a:off x="181350" y="552500"/>
            <a:ext cx="832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As entidades são nomeadas com substantivos concretos ou abstratos que representem de forma clara sua função dentro do domínio. Exemplos práticos de entidades comuns em vários sistemas são Cliente, Produto, Venda, Turma, Função, entre outros.</a:t>
            </a:r>
            <a:endParaRPr>
              <a:latin typeface="Comfortaa"/>
              <a:ea typeface="Comfortaa"/>
              <a:cs typeface="Comfortaa"/>
              <a:sym typeface="Comfortaa"/>
            </a:endParaRPr>
          </a:p>
        </p:txBody>
      </p:sp>
      <p:graphicFrame>
        <p:nvGraphicFramePr>
          <p:cNvPr id="522" name="Google Shape;522;p71"/>
          <p:cNvGraphicFramePr/>
          <p:nvPr/>
        </p:nvGraphicFramePr>
        <p:xfrm>
          <a:off x="361625" y="1694850"/>
          <a:ext cx="3000000" cy="3000000"/>
        </p:xfrm>
        <a:graphic>
          <a:graphicData uri="http://schemas.openxmlformats.org/drawingml/2006/table">
            <a:tbl>
              <a:tblPr>
                <a:noFill/>
                <a:tableStyleId>{77FC6463-0E76-4E66-B88C-09A9854BEEBF}</a:tableStyleId>
              </a:tblPr>
              <a:tblGrid>
                <a:gridCol w="2220650"/>
                <a:gridCol w="5740500"/>
              </a:tblGrid>
              <a:tr h="448625">
                <a:tc>
                  <a:txBody>
                    <a:bodyPr/>
                    <a:lstStyle/>
                    <a:p>
                      <a:pPr indent="0" lvl="0" marL="0" rtl="0" algn="l">
                        <a:spcBef>
                          <a:spcPts val="0"/>
                        </a:spcBef>
                        <a:spcAft>
                          <a:spcPts val="0"/>
                        </a:spcAft>
                        <a:buNone/>
                      </a:pPr>
                      <a:r>
                        <a:rPr lang="pt-BR">
                          <a:solidFill>
                            <a:srgbClr val="5D388D"/>
                          </a:solidFill>
                          <a:latin typeface="Comfortaa"/>
                          <a:ea typeface="Comfortaa"/>
                          <a:cs typeface="Comfortaa"/>
                          <a:sym typeface="Comfortaa"/>
                        </a:rPr>
                        <a:t>       </a:t>
                      </a:r>
                      <a:r>
                        <a:rPr b="1" lang="pt-BR">
                          <a:solidFill>
                            <a:srgbClr val="FFFFFF"/>
                          </a:solidFill>
                          <a:latin typeface="Comfortaa"/>
                          <a:ea typeface="Comfortaa"/>
                          <a:cs typeface="Comfortaa"/>
                          <a:sym typeface="Comfortaa"/>
                        </a:rPr>
                        <a:t>Tipos </a:t>
                      </a:r>
                      <a:endParaRPr b="1">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D388D"/>
                    </a:solidFill>
                  </a:tcPr>
                </a:tc>
                <a:tc>
                  <a:txBody>
                    <a:bodyPr/>
                    <a:lstStyle/>
                    <a:p>
                      <a:pPr indent="0" lvl="0" marL="0" rtl="0" algn="l">
                        <a:spcBef>
                          <a:spcPts val="0"/>
                        </a:spcBef>
                        <a:spcAft>
                          <a:spcPts val="0"/>
                        </a:spcAft>
                        <a:buNone/>
                      </a:pPr>
                      <a:r>
                        <a:rPr lang="pt-BR">
                          <a:latin typeface="Comfortaa"/>
                          <a:ea typeface="Comfortaa"/>
                          <a:cs typeface="Comfortaa"/>
                          <a:sym typeface="Comfortaa"/>
                        </a:rPr>
                        <a:t>                                           </a:t>
                      </a:r>
                      <a:r>
                        <a:rPr b="1" lang="pt-BR">
                          <a:solidFill>
                            <a:srgbClr val="FFFFFF"/>
                          </a:solidFill>
                          <a:latin typeface="Comfortaa"/>
                          <a:ea typeface="Comfortaa"/>
                          <a:cs typeface="Comfortaa"/>
                          <a:sym typeface="Comfortaa"/>
                        </a:rPr>
                        <a:t>Descrição </a:t>
                      </a:r>
                      <a:endParaRPr b="1" sz="1350">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D388D"/>
                    </a:solidFill>
                  </a:tcPr>
                </a:tc>
              </a:tr>
              <a:tr h="1060775">
                <a:tc>
                  <a:txBody>
                    <a:bodyPr/>
                    <a:lstStyle/>
                    <a:p>
                      <a:pPr indent="0" lvl="0" marL="0" rtl="0" algn="ctr">
                        <a:spcBef>
                          <a:spcPts val="0"/>
                        </a:spcBef>
                        <a:spcAft>
                          <a:spcPts val="0"/>
                        </a:spcAft>
                        <a:buNone/>
                      </a:pPr>
                      <a:r>
                        <a:rPr b="1" lang="pt-BR">
                          <a:latin typeface="Comfortaa"/>
                          <a:ea typeface="Comfortaa"/>
                          <a:cs typeface="Comfortaa"/>
                          <a:sym typeface="Comfortaa"/>
                        </a:rPr>
                        <a:t>Entidades Fortes</a:t>
                      </a:r>
                      <a:endParaRPr b="1">
                        <a:latin typeface="Comfortaa"/>
                        <a:ea typeface="Comfortaa"/>
                        <a:cs typeface="Comfortaa"/>
                        <a:sym typeface="Comfortaa"/>
                      </a:endParaRPr>
                    </a:p>
                  </a:txBody>
                  <a:tcPr marT="91425" marB="91425" marR="91425" marL="91425" anchor="ctr">
                    <a:lnL cap="flat" cmpd="sng" w="9525">
                      <a:solidFill>
                        <a:srgbClr val="7030A0"/>
                      </a:solidFill>
                      <a:prstDash val="solid"/>
                      <a:round/>
                      <a:headEnd len="sm" w="sm" type="none"/>
                      <a:tailEnd len="sm" w="sm" type="none"/>
                    </a:lnL>
                    <a:lnR cap="flat" cmpd="sng" w="9525">
                      <a:solidFill>
                        <a:srgbClr val="7030A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7030A0"/>
                      </a:solidFill>
                      <a:prstDash val="solid"/>
                      <a:round/>
                      <a:headEnd len="sm" w="sm" type="none"/>
                      <a:tailEnd len="sm" w="sm" type="none"/>
                    </a:lnB>
                  </a:tcPr>
                </a:tc>
                <a:tc>
                  <a:txBody>
                    <a:bodyPr/>
                    <a:lstStyle/>
                    <a:p>
                      <a:pPr indent="0" lvl="0" marL="0" rtl="0" algn="l">
                        <a:spcBef>
                          <a:spcPts val="0"/>
                        </a:spcBef>
                        <a:spcAft>
                          <a:spcPts val="0"/>
                        </a:spcAft>
                        <a:buNone/>
                      </a:pPr>
                      <a:r>
                        <a:rPr lang="pt-BR" sz="1350">
                          <a:solidFill>
                            <a:srgbClr val="253A44"/>
                          </a:solidFill>
                          <a:latin typeface="Comfortaa"/>
                          <a:ea typeface="Comfortaa"/>
                          <a:cs typeface="Comfortaa"/>
                          <a:sym typeface="Comfortaa"/>
                        </a:rPr>
                        <a:t>S</a:t>
                      </a:r>
                      <a:r>
                        <a:rPr lang="pt-BR" sz="1300">
                          <a:latin typeface="Comfortaa"/>
                          <a:ea typeface="Comfortaa"/>
                          <a:cs typeface="Comfortaa"/>
                          <a:sym typeface="Comfortaa"/>
                        </a:rPr>
                        <a:t>ão aquelas cuja existência independe de outras entidades, ou seja, por si só elas já possuem total sentido de </a:t>
                      </a:r>
                      <a:r>
                        <a:rPr lang="pt-BR" sz="1300">
                          <a:latin typeface="Comfortaa"/>
                          <a:ea typeface="Comfortaa"/>
                          <a:cs typeface="Comfortaa"/>
                          <a:sym typeface="Comfortaa"/>
                        </a:rPr>
                        <a:t>existência.</a:t>
                      </a:r>
                      <a:r>
                        <a:rPr lang="pt-BR" sz="1300">
                          <a:latin typeface="Comfortaa"/>
                          <a:ea typeface="Comfortaa"/>
                          <a:cs typeface="Comfortaa"/>
                          <a:sym typeface="Comfortaa"/>
                        </a:rPr>
                        <a:t> Em um sistema de vendas, a entidade produto, por exemplo, independe de quaisquer outras para existir.</a:t>
                      </a:r>
                      <a:endParaRPr sz="1300">
                        <a:latin typeface="Comfortaa"/>
                        <a:ea typeface="Comfortaa"/>
                        <a:cs typeface="Comfortaa"/>
                        <a:sym typeface="Comfortaa"/>
                      </a:endParaRPr>
                    </a:p>
                  </a:txBody>
                  <a:tcPr marT="91425" marB="91425" marR="91425" marL="91425">
                    <a:lnL cap="flat" cmpd="sng" w="9525">
                      <a:solidFill>
                        <a:srgbClr val="7030A0"/>
                      </a:solidFill>
                      <a:prstDash val="solid"/>
                      <a:round/>
                      <a:headEnd len="sm" w="sm" type="none"/>
                      <a:tailEnd len="sm" w="sm" type="none"/>
                    </a:lnL>
                    <a:lnR cap="flat" cmpd="sng" w="9525">
                      <a:solidFill>
                        <a:srgbClr val="7030A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7030A0"/>
                      </a:solidFill>
                      <a:prstDash val="solid"/>
                      <a:round/>
                      <a:headEnd len="sm" w="sm" type="none"/>
                      <a:tailEnd len="sm" w="sm" type="none"/>
                    </a:lnB>
                  </a:tcPr>
                </a:tc>
              </a:tr>
              <a:tr h="1413900">
                <a:tc>
                  <a:txBody>
                    <a:bodyPr/>
                    <a:lstStyle/>
                    <a:p>
                      <a:pPr indent="0" lvl="0" marL="0" rtl="0" algn="ctr">
                        <a:spcBef>
                          <a:spcPts val="0"/>
                        </a:spcBef>
                        <a:spcAft>
                          <a:spcPts val="0"/>
                        </a:spcAft>
                        <a:buNone/>
                      </a:pPr>
                      <a:r>
                        <a:rPr b="1" lang="pt-BR">
                          <a:latin typeface="Comfortaa"/>
                          <a:ea typeface="Comfortaa"/>
                          <a:cs typeface="Comfortaa"/>
                          <a:sym typeface="Comfortaa"/>
                        </a:rPr>
                        <a:t>Entidades Fracas</a:t>
                      </a:r>
                      <a:endParaRPr b="1">
                        <a:latin typeface="Comfortaa"/>
                        <a:ea typeface="Comfortaa"/>
                        <a:cs typeface="Comfortaa"/>
                        <a:sym typeface="Comfortaa"/>
                      </a:endParaRPr>
                    </a:p>
                  </a:txBody>
                  <a:tcPr marT="91425" marB="91425" marR="91425" marL="91425" anchor="ctr">
                    <a:lnL cap="flat" cmpd="sng" w="9525">
                      <a:solidFill>
                        <a:srgbClr val="7030A0"/>
                      </a:solidFill>
                      <a:prstDash val="solid"/>
                      <a:round/>
                      <a:headEnd len="sm" w="sm" type="none"/>
                      <a:tailEnd len="sm" w="sm" type="none"/>
                    </a:lnL>
                    <a:lnR cap="flat" cmpd="sng" w="9525">
                      <a:solidFill>
                        <a:srgbClr val="7030A0"/>
                      </a:solidFill>
                      <a:prstDash val="solid"/>
                      <a:round/>
                      <a:headEnd len="sm" w="sm" type="none"/>
                      <a:tailEnd len="sm" w="sm" type="none"/>
                    </a:lnR>
                    <a:lnT cap="flat" cmpd="sng" w="9525">
                      <a:solidFill>
                        <a:srgbClr val="7030A0"/>
                      </a:solidFill>
                      <a:prstDash val="solid"/>
                      <a:round/>
                      <a:headEnd len="sm" w="sm" type="none"/>
                      <a:tailEnd len="sm" w="sm" type="none"/>
                    </a:lnT>
                    <a:lnB cap="flat" cmpd="sng" w="9525">
                      <a:solidFill>
                        <a:srgbClr val="7030A0"/>
                      </a:solidFill>
                      <a:prstDash val="solid"/>
                      <a:round/>
                      <a:headEnd len="sm" w="sm" type="none"/>
                      <a:tailEnd len="sm" w="sm" type="none"/>
                    </a:lnB>
                  </a:tcPr>
                </a:tc>
                <a:tc>
                  <a:txBody>
                    <a:bodyPr/>
                    <a:lstStyle/>
                    <a:p>
                      <a:pPr indent="0" lvl="0" marL="0" rtl="0" algn="l">
                        <a:spcBef>
                          <a:spcPts val="0"/>
                        </a:spcBef>
                        <a:spcAft>
                          <a:spcPts val="0"/>
                        </a:spcAft>
                        <a:buNone/>
                      </a:pPr>
                      <a:r>
                        <a:rPr lang="pt-BR" sz="1300">
                          <a:latin typeface="Comfortaa"/>
                          <a:ea typeface="Comfortaa"/>
                          <a:cs typeface="Comfortaa"/>
                          <a:sym typeface="Comfortaa"/>
                        </a:rPr>
                        <a:t>Ao contrário</a:t>
                      </a:r>
                      <a:r>
                        <a:rPr lang="pt-BR" sz="1300">
                          <a:latin typeface="Comfortaa"/>
                          <a:ea typeface="Comfortaa"/>
                          <a:cs typeface="Comfortaa"/>
                          <a:sym typeface="Comfortaa"/>
                        </a:rPr>
                        <a:t> das entidades fortes, as fracas são aquelas que dependem de outras entidades para existirem, pois individualmente elas não fazem sentido. Mantendo o mesmo exemplo, a entidade venda depende da entidade produto, pois uma venda sem itens não tem sentido.</a:t>
                      </a:r>
                      <a:endParaRPr sz="1300">
                        <a:latin typeface="Comfortaa"/>
                        <a:ea typeface="Comfortaa"/>
                        <a:cs typeface="Comfortaa"/>
                        <a:sym typeface="Comfortaa"/>
                      </a:endParaRPr>
                    </a:p>
                  </a:txBody>
                  <a:tcPr marT="91425" marB="91425" marR="91425" marL="91425">
                    <a:lnL cap="flat" cmpd="sng" w="9525">
                      <a:solidFill>
                        <a:srgbClr val="7030A0"/>
                      </a:solidFill>
                      <a:prstDash val="solid"/>
                      <a:round/>
                      <a:headEnd len="sm" w="sm" type="none"/>
                      <a:tailEnd len="sm" w="sm" type="none"/>
                    </a:lnL>
                    <a:lnR cap="flat" cmpd="sng" w="9525">
                      <a:solidFill>
                        <a:srgbClr val="7030A0"/>
                      </a:solidFill>
                      <a:prstDash val="solid"/>
                      <a:round/>
                      <a:headEnd len="sm" w="sm" type="none"/>
                      <a:tailEnd len="sm" w="sm" type="none"/>
                    </a:lnR>
                    <a:lnT cap="flat" cmpd="sng" w="9525">
                      <a:solidFill>
                        <a:srgbClr val="7030A0"/>
                      </a:solidFill>
                      <a:prstDash val="solid"/>
                      <a:round/>
                      <a:headEnd len="sm" w="sm" type="none"/>
                      <a:tailEnd len="sm" w="sm" type="none"/>
                    </a:lnT>
                    <a:lnB cap="flat" cmpd="sng" w="9525">
                      <a:solidFill>
                        <a:srgbClr val="7030A0"/>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nvSpPr>
        <p:spPr>
          <a:xfrm>
            <a:off x="198300" y="2708275"/>
            <a:ext cx="7969200" cy="1519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t-BR">
                <a:solidFill>
                  <a:srgbClr val="333333"/>
                </a:solidFill>
                <a:highlight>
                  <a:srgbClr val="FFFFFF"/>
                </a:highlight>
                <a:latin typeface="Comfortaa"/>
                <a:ea typeface="Comfortaa"/>
                <a:cs typeface="Comfortaa"/>
                <a:sym typeface="Comfortaa"/>
              </a:rPr>
              <a:t>Na Figura temos duas entidades — </a:t>
            </a:r>
            <a:r>
              <a:rPr b="1" lang="pt-BR">
                <a:solidFill>
                  <a:srgbClr val="333333"/>
                </a:solidFill>
                <a:highlight>
                  <a:srgbClr val="FFFFFF"/>
                </a:highlight>
                <a:latin typeface="Comfortaa"/>
                <a:ea typeface="Comfortaa"/>
                <a:cs typeface="Comfortaa"/>
                <a:sym typeface="Comfortaa"/>
              </a:rPr>
              <a:t>Curso</a:t>
            </a:r>
            <a:r>
              <a:rPr lang="pt-BR">
                <a:solidFill>
                  <a:srgbClr val="333333"/>
                </a:solidFill>
                <a:highlight>
                  <a:srgbClr val="FFFFFF"/>
                </a:highlight>
                <a:latin typeface="Comfortaa"/>
                <a:ea typeface="Comfortaa"/>
                <a:cs typeface="Comfortaa"/>
                <a:sym typeface="Comfortaa"/>
              </a:rPr>
              <a:t> e </a:t>
            </a:r>
            <a:r>
              <a:rPr b="1" lang="pt-BR">
                <a:solidFill>
                  <a:srgbClr val="333333"/>
                </a:solidFill>
                <a:highlight>
                  <a:srgbClr val="FFFFFF"/>
                </a:highlight>
                <a:latin typeface="Comfortaa"/>
                <a:ea typeface="Comfortaa"/>
                <a:cs typeface="Comfortaa"/>
                <a:sym typeface="Comfortaa"/>
              </a:rPr>
              <a:t>Aluno</a:t>
            </a:r>
            <a:r>
              <a:rPr lang="pt-BR">
                <a:solidFill>
                  <a:srgbClr val="333333"/>
                </a:solidFill>
                <a:highlight>
                  <a:srgbClr val="FFFFFF"/>
                </a:highlight>
                <a:latin typeface="Comfortaa"/>
                <a:ea typeface="Comfortaa"/>
                <a:cs typeface="Comfortaa"/>
                <a:sym typeface="Comfortaa"/>
              </a:rPr>
              <a:t> — que se relacionam por meio de uma outra entidade chamada </a:t>
            </a:r>
            <a:r>
              <a:rPr b="1" lang="pt-BR">
                <a:solidFill>
                  <a:srgbClr val="333333"/>
                </a:solidFill>
                <a:highlight>
                  <a:srgbClr val="FFFFFF"/>
                </a:highlight>
                <a:latin typeface="Comfortaa"/>
                <a:ea typeface="Comfortaa"/>
                <a:cs typeface="Comfortaa"/>
                <a:sym typeface="Comfortaa"/>
              </a:rPr>
              <a:t>Turma</a:t>
            </a:r>
            <a:r>
              <a:rPr lang="pt-BR">
                <a:solidFill>
                  <a:srgbClr val="333333"/>
                </a:solidFill>
                <a:highlight>
                  <a:srgbClr val="FFFFFF"/>
                </a:highlight>
                <a:latin typeface="Comfortaa"/>
                <a:ea typeface="Comfortaa"/>
                <a:cs typeface="Comfortaa"/>
                <a:sym typeface="Comfortaa"/>
              </a:rPr>
              <a:t>. Uma explicação mais simples seria:</a:t>
            </a:r>
            <a:endParaRPr>
              <a:solidFill>
                <a:srgbClr val="333333"/>
              </a:solidFill>
              <a:highlight>
                <a:srgbClr val="FFFFFF"/>
              </a:highlight>
              <a:latin typeface="Comfortaa"/>
              <a:ea typeface="Comfortaa"/>
              <a:cs typeface="Comfortaa"/>
              <a:sym typeface="Comfortaa"/>
            </a:endParaRPr>
          </a:p>
          <a:p>
            <a:pPr indent="-317500" lvl="0" marL="457200" rtl="0" algn="l">
              <a:lnSpc>
                <a:spcPct val="115000"/>
              </a:lnSpc>
              <a:spcBef>
                <a:spcPts val="1000"/>
              </a:spcBef>
              <a:spcAft>
                <a:spcPts val="0"/>
              </a:spcAft>
              <a:buClr>
                <a:srgbClr val="333333"/>
              </a:buClr>
              <a:buSzPts val="1400"/>
              <a:buChar char="●"/>
            </a:pPr>
            <a:r>
              <a:rPr lang="pt-BR">
                <a:solidFill>
                  <a:srgbClr val="333333"/>
                </a:solidFill>
                <a:highlight>
                  <a:srgbClr val="FFFFFF"/>
                </a:highlight>
                <a:latin typeface="Comfortaa"/>
                <a:ea typeface="Comfortaa"/>
                <a:cs typeface="Comfortaa"/>
                <a:sym typeface="Comfortaa"/>
              </a:rPr>
              <a:t>A entidade </a:t>
            </a:r>
            <a:r>
              <a:rPr b="1" lang="pt-BR">
                <a:solidFill>
                  <a:srgbClr val="333333"/>
                </a:solidFill>
                <a:highlight>
                  <a:srgbClr val="FFFFFF"/>
                </a:highlight>
                <a:latin typeface="Comfortaa"/>
                <a:ea typeface="Comfortaa"/>
                <a:cs typeface="Comfortaa"/>
                <a:sym typeface="Comfortaa"/>
              </a:rPr>
              <a:t>Curso</a:t>
            </a:r>
            <a:r>
              <a:rPr lang="pt-BR">
                <a:solidFill>
                  <a:srgbClr val="333333"/>
                </a:solidFill>
                <a:highlight>
                  <a:srgbClr val="FFFFFF"/>
                </a:highlight>
                <a:latin typeface="Comfortaa"/>
                <a:ea typeface="Comfortaa"/>
                <a:cs typeface="Comfortaa"/>
                <a:sym typeface="Comfortaa"/>
              </a:rPr>
              <a:t> armazena os registros do grupo/tipo curso;</a:t>
            </a:r>
            <a:endParaRPr>
              <a:solidFill>
                <a:srgbClr val="333333"/>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Clr>
                <a:srgbClr val="333333"/>
              </a:buClr>
              <a:buSzPts val="1400"/>
              <a:buChar char="●"/>
            </a:pPr>
            <a:r>
              <a:rPr lang="pt-BR">
                <a:solidFill>
                  <a:srgbClr val="333333"/>
                </a:solidFill>
                <a:highlight>
                  <a:srgbClr val="FFFFFF"/>
                </a:highlight>
                <a:latin typeface="Comfortaa"/>
                <a:ea typeface="Comfortaa"/>
                <a:cs typeface="Comfortaa"/>
                <a:sym typeface="Comfortaa"/>
              </a:rPr>
              <a:t>A entidade </a:t>
            </a:r>
            <a:r>
              <a:rPr b="1" lang="pt-BR">
                <a:solidFill>
                  <a:srgbClr val="333333"/>
                </a:solidFill>
                <a:highlight>
                  <a:srgbClr val="FFFFFF"/>
                </a:highlight>
                <a:latin typeface="Comfortaa"/>
                <a:ea typeface="Comfortaa"/>
                <a:cs typeface="Comfortaa"/>
                <a:sym typeface="Comfortaa"/>
              </a:rPr>
              <a:t>Aluno</a:t>
            </a:r>
            <a:r>
              <a:rPr lang="pt-BR">
                <a:solidFill>
                  <a:srgbClr val="333333"/>
                </a:solidFill>
                <a:highlight>
                  <a:srgbClr val="FFFFFF"/>
                </a:highlight>
                <a:latin typeface="Comfortaa"/>
                <a:ea typeface="Comfortaa"/>
                <a:cs typeface="Comfortaa"/>
                <a:sym typeface="Comfortaa"/>
              </a:rPr>
              <a:t> armazena os registros do grupo/tipo aluno;</a:t>
            </a:r>
            <a:endParaRPr>
              <a:solidFill>
                <a:srgbClr val="333333"/>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Clr>
                <a:srgbClr val="333333"/>
              </a:buClr>
              <a:buSzPts val="1400"/>
              <a:buChar char="●"/>
            </a:pPr>
            <a:r>
              <a:rPr lang="pt-BR">
                <a:solidFill>
                  <a:srgbClr val="333333"/>
                </a:solidFill>
                <a:highlight>
                  <a:srgbClr val="FFFFFF"/>
                </a:highlight>
                <a:latin typeface="Comfortaa"/>
                <a:ea typeface="Comfortaa"/>
                <a:cs typeface="Comfortaa"/>
                <a:sym typeface="Comfortaa"/>
              </a:rPr>
              <a:t>As entidades </a:t>
            </a:r>
            <a:r>
              <a:rPr b="1" lang="pt-BR">
                <a:solidFill>
                  <a:srgbClr val="333333"/>
                </a:solidFill>
                <a:highlight>
                  <a:srgbClr val="FFFFFF"/>
                </a:highlight>
                <a:latin typeface="Comfortaa"/>
                <a:ea typeface="Comfortaa"/>
                <a:cs typeface="Comfortaa"/>
                <a:sym typeface="Comfortaa"/>
              </a:rPr>
              <a:t>Curso</a:t>
            </a:r>
            <a:r>
              <a:rPr lang="pt-BR">
                <a:solidFill>
                  <a:srgbClr val="333333"/>
                </a:solidFill>
                <a:highlight>
                  <a:srgbClr val="FFFFFF"/>
                </a:highlight>
                <a:latin typeface="Comfortaa"/>
                <a:ea typeface="Comfortaa"/>
                <a:cs typeface="Comfortaa"/>
                <a:sym typeface="Comfortaa"/>
              </a:rPr>
              <a:t> e </a:t>
            </a:r>
            <a:r>
              <a:rPr b="1" lang="pt-BR">
                <a:solidFill>
                  <a:srgbClr val="333333"/>
                </a:solidFill>
                <a:highlight>
                  <a:srgbClr val="FFFFFF"/>
                </a:highlight>
                <a:latin typeface="Comfortaa"/>
                <a:ea typeface="Comfortaa"/>
                <a:cs typeface="Comfortaa"/>
                <a:sym typeface="Comfortaa"/>
              </a:rPr>
              <a:t>Aluno</a:t>
            </a:r>
            <a:r>
              <a:rPr lang="pt-BR">
                <a:solidFill>
                  <a:srgbClr val="333333"/>
                </a:solidFill>
                <a:highlight>
                  <a:srgbClr val="FFFFFF"/>
                </a:highlight>
                <a:latin typeface="Comfortaa"/>
                <a:ea typeface="Comfortaa"/>
                <a:cs typeface="Comfortaa"/>
                <a:sym typeface="Comfortaa"/>
              </a:rPr>
              <a:t> se relacionam por meio da entidade </a:t>
            </a:r>
            <a:r>
              <a:rPr b="1" lang="pt-BR">
                <a:solidFill>
                  <a:srgbClr val="333333"/>
                </a:solidFill>
                <a:highlight>
                  <a:srgbClr val="FFFFFF"/>
                </a:highlight>
                <a:latin typeface="Comfortaa"/>
                <a:ea typeface="Comfortaa"/>
                <a:cs typeface="Comfortaa"/>
                <a:sym typeface="Comfortaa"/>
              </a:rPr>
              <a:t>Turma</a:t>
            </a:r>
            <a:r>
              <a:rPr lang="pt-BR">
                <a:solidFill>
                  <a:srgbClr val="333333"/>
                </a:solidFill>
                <a:highlight>
                  <a:srgbClr val="FFFFFF"/>
                </a:highlight>
                <a:latin typeface="Comfortaa"/>
                <a:ea typeface="Comfortaa"/>
                <a:cs typeface="Comfortaa"/>
                <a:sym typeface="Comfortaa"/>
              </a:rPr>
              <a:t>.</a:t>
            </a:r>
            <a:endParaRPr/>
          </a:p>
        </p:txBody>
      </p:sp>
      <p:pic>
        <p:nvPicPr>
          <p:cNvPr id="528" name="Google Shape;528;p72"/>
          <p:cNvPicPr preferRelativeResize="0"/>
          <p:nvPr/>
        </p:nvPicPr>
        <p:blipFill>
          <a:blip r:embed="rId3">
            <a:alphaModFix/>
          </a:blip>
          <a:stretch>
            <a:fillRect/>
          </a:stretch>
        </p:blipFill>
        <p:spPr>
          <a:xfrm>
            <a:off x="293950" y="1370500"/>
            <a:ext cx="7286625" cy="1038225"/>
          </a:xfrm>
          <a:prstGeom prst="rect">
            <a:avLst/>
          </a:prstGeom>
          <a:noFill/>
          <a:ln>
            <a:noFill/>
          </a:ln>
        </p:spPr>
      </p:pic>
      <p:sp>
        <p:nvSpPr>
          <p:cNvPr id="529" name="Google Shape;529;p72"/>
          <p:cNvSpPr txBox="1"/>
          <p:nvPr/>
        </p:nvSpPr>
        <p:spPr>
          <a:xfrm>
            <a:off x="198300" y="35725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Exemplo:</a:t>
            </a:r>
            <a:endParaRPr b="1" sz="2700">
              <a:solidFill>
                <a:srgbClr val="5D388D"/>
              </a:solidFill>
              <a:latin typeface="Comfortaa"/>
              <a:ea typeface="Comfortaa"/>
              <a:cs typeface="Comfortaa"/>
              <a:sym typeface="Comforta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nvSpPr>
        <p:spPr>
          <a:xfrm>
            <a:off x="74350" y="1611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Atributos </a:t>
            </a:r>
            <a:endParaRPr/>
          </a:p>
        </p:txBody>
      </p:sp>
      <p:sp>
        <p:nvSpPr>
          <p:cNvPr id="535" name="Google Shape;535;p73"/>
          <p:cNvSpPr txBox="1"/>
          <p:nvPr/>
        </p:nvSpPr>
        <p:spPr>
          <a:xfrm>
            <a:off x="74350" y="577725"/>
            <a:ext cx="831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Atributos são as características que descrevem cada entidade dentro do domínio. Por exemplo, um cliente possui nome, endereço e telefone. Durante a análise de requisitos, são identificados os atributos relevantes de cada entidade naquele contexto, de forma a manter o modelo o mais simples possível e consequentemente armazenar apenas as informações que serão úteis futuramente.</a:t>
            </a:r>
            <a:endParaRPr>
              <a:latin typeface="Comfortaa"/>
              <a:ea typeface="Comfortaa"/>
              <a:cs typeface="Comfortaa"/>
              <a:sym typeface="Comfortaa"/>
            </a:endParaRPr>
          </a:p>
        </p:txBody>
      </p:sp>
      <p:graphicFrame>
        <p:nvGraphicFramePr>
          <p:cNvPr id="536" name="Google Shape;536;p73"/>
          <p:cNvGraphicFramePr/>
          <p:nvPr/>
        </p:nvGraphicFramePr>
        <p:xfrm>
          <a:off x="662113" y="2055225"/>
          <a:ext cx="3000000" cy="3000000"/>
        </p:xfrm>
        <a:graphic>
          <a:graphicData uri="http://schemas.openxmlformats.org/drawingml/2006/table">
            <a:tbl>
              <a:tblPr>
                <a:noFill/>
                <a:tableStyleId>{77FC6463-0E76-4E66-B88C-09A9854BEEBF}</a:tableStyleId>
              </a:tblPr>
              <a:tblGrid>
                <a:gridCol w="1908125"/>
                <a:gridCol w="5775925"/>
              </a:tblGrid>
              <a:tr h="382225">
                <a:tc>
                  <a:txBody>
                    <a:bodyPr/>
                    <a:lstStyle/>
                    <a:p>
                      <a:pPr indent="0" lvl="0" marL="0" rtl="0" algn="l">
                        <a:spcBef>
                          <a:spcPts val="0"/>
                        </a:spcBef>
                        <a:spcAft>
                          <a:spcPts val="0"/>
                        </a:spcAft>
                        <a:buNone/>
                      </a:pPr>
                      <a:r>
                        <a:rPr b="1" lang="pt-BR">
                          <a:solidFill>
                            <a:srgbClr val="FFFFFF"/>
                          </a:solidFill>
                          <a:latin typeface="Comfortaa"/>
                          <a:ea typeface="Comfortaa"/>
                          <a:cs typeface="Comfortaa"/>
                          <a:sym typeface="Comfortaa"/>
                        </a:rPr>
                        <a:t>Tipos </a:t>
                      </a:r>
                      <a:endParaRPr b="1">
                        <a:solidFill>
                          <a:srgbClr val="FFFFFF"/>
                        </a:solidFill>
                        <a:latin typeface="Comfortaa"/>
                        <a:ea typeface="Comfortaa"/>
                        <a:cs typeface="Comfortaa"/>
                        <a:sym typeface="Comfortaa"/>
                      </a:endParaRPr>
                    </a:p>
                  </a:txBody>
                  <a:tcPr marT="91425" marB="91425" marR="91425" marL="91425">
                    <a:solidFill>
                      <a:srgbClr val="5D388D"/>
                    </a:solidFill>
                  </a:tcPr>
                </a:tc>
                <a:tc>
                  <a:txBody>
                    <a:bodyPr/>
                    <a:lstStyle/>
                    <a:p>
                      <a:pPr indent="0" lvl="0" marL="0" rtl="0" algn="l">
                        <a:spcBef>
                          <a:spcPts val="0"/>
                        </a:spcBef>
                        <a:spcAft>
                          <a:spcPts val="0"/>
                        </a:spcAft>
                        <a:buNone/>
                      </a:pPr>
                      <a:r>
                        <a:rPr b="1" lang="pt-BR">
                          <a:solidFill>
                            <a:srgbClr val="FFFFFF"/>
                          </a:solidFill>
                          <a:latin typeface="Comfortaa"/>
                          <a:ea typeface="Comfortaa"/>
                          <a:cs typeface="Comfortaa"/>
                          <a:sym typeface="Comfortaa"/>
                        </a:rPr>
                        <a:t>Descrição</a:t>
                      </a:r>
                      <a:endParaRPr b="1">
                        <a:solidFill>
                          <a:srgbClr val="FFFFFF"/>
                        </a:solidFill>
                        <a:latin typeface="Comfortaa"/>
                        <a:ea typeface="Comfortaa"/>
                        <a:cs typeface="Comfortaa"/>
                        <a:sym typeface="Comfortaa"/>
                      </a:endParaRPr>
                    </a:p>
                  </a:txBody>
                  <a:tcPr marT="91425" marB="91425" marR="91425" marL="91425">
                    <a:solidFill>
                      <a:srgbClr val="5D388D"/>
                    </a:solidFill>
                  </a:tcPr>
                </a:tc>
              </a:tr>
              <a:tr h="573350">
                <a:tc>
                  <a:txBody>
                    <a:bodyPr/>
                    <a:lstStyle/>
                    <a:p>
                      <a:pPr indent="0" lvl="0" marL="0" rtl="0" algn="l">
                        <a:spcBef>
                          <a:spcPts val="0"/>
                        </a:spcBef>
                        <a:spcAft>
                          <a:spcPts val="0"/>
                        </a:spcAft>
                        <a:buNone/>
                      </a:pPr>
                      <a:r>
                        <a:rPr lang="pt-BR">
                          <a:latin typeface="Comfortaa"/>
                          <a:ea typeface="Comfortaa"/>
                          <a:cs typeface="Comfortaa"/>
                          <a:sym typeface="Comfortaa"/>
                        </a:rPr>
                        <a:t>Descritivos:</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sz="1350">
                          <a:solidFill>
                            <a:srgbClr val="253A44"/>
                          </a:solidFill>
                          <a:latin typeface="Comfortaa"/>
                          <a:ea typeface="Comfortaa"/>
                          <a:cs typeface="Comfortaa"/>
                          <a:sym typeface="Comfortaa"/>
                        </a:rPr>
                        <a:t>representam </a:t>
                      </a:r>
                      <a:r>
                        <a:rPr lang="pt-BR" sz="1350">
                          <a:solidFill>
                            <a:srgbClr val="253A44"/>
                          </a:solidFill>
                          <a:latin typeface="Comfortaa"/>
                          <a:ea typeface="Comfortaa"/>
                          <a:cs typeface="Comfortaa"/>
                          <a:sym typeface="Comfortaa"/>
                        </a:rPr>
                        <a:t>características</a:t>
                      </a:r>
                      <a:r>
                        <a:rPr lang="pt-BR" sz="1350">
                          <a:solidFill>
                            <a:srgbClr val="253A44"/>
                          </a:solidFill>
                          <a:latin typeface="Comfortaa"/>
                          <a:ea typeface="Comfortaa"/>
                          <a:cs typeface="Comfortaa"/>
                          <a:sym typeface="Comfortaa"/>
                        </a:rPr>
                        <a:t> intrínsecas de uma entidade, tais como nome ou cor.</a:t>
                      </a:r>
                      <a:endParaRPr>
                        <a:latin typeface="Comfortaa"/>
                        <a:ea typeface="Comfortaa"/>
                        <a:cs typeface="Comfortaa"/>
                        <a:sym typeface="Comfortaa"/>
                      </a:endParaRPr>
                    </a:p>
                  </a:txBody>
                  <a:tcPr marT="91425" marB="91425" marR="91425" marL="91425"/>
                </a:tc>
              </a:tr>
              <a:tr h="573350">
                <a:tc>
                  <a:txBody>
                    <a:bodyPr/>
                    <a:lstStyle/>
                    <a:p>
                      <a:pPr indent="0" lvl="0" marL="0" rtl="0" algn="l">
                        <a:spcBef>
                          <a:spcPts val="0"/>
                        </a:spcBef>
                        <a:spcAft>
                          <a:spcPts val="0"/>
                        </a:spcAft>
                        <a:buNone/>
                      </a:pPr>
                      <a:r>
                        <a:rPr lang="pt-BR">
                          <a:latin typeface="Comfortaa"/>
                          <a:ea typeface="Comfortaa"/>
                          <a:cs typeface="Comfortaa"/>
                          <a:sym typeface="Comfortaa"/>
                        </a:rPr>
                        <a:t>Nominativos:</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sz="1350">
                          <a:solidFill>
                            <a:srgbClr val="253A44"/>
                          </a:solidFill>
                          <a:latin typeface="Comfortaa"/>
                          <a:ea typeface="Comfortaa"/>
                          <a:cs typeface="Comfortaa"/>
                          <a:sym typeface="Comfortaa"/>
                        </a:rPr>
                        <a:t>Além</a:t>
                      </a:r>
                      <a:r>
                        <a:rPr lang="pt-BR" sz="1350">
                          <a:solidFill>
                            <a:srgbClr val="253A44"/>
                          </a:solidFill>
                          <a:latin typeface="Comfortaa"/>
                          <a:ea typeface="Comfortaa"/>
                          <a:cs typeface="Comfortaa"/>
                          <a:sym typeface="Comfortaa"/>
                        </a:rPr>
                        <a:t> de serem também descritivos, estes têm a função de definir e identificar um objeto.</a:t>
                      </a:r>
                      <a:endParaRPr>
                        <a:latin typeface="Comfortaa"/>
                        <a:ea typeface="Comfortaa"/>
                        <a:cs typeface="Comfortaa"/>
                        <a:sym typeface="Comfortaa"/>
                      </a:endParaRPr>
                    </a:p>
                  </a:txBody>
                  <a:tcPr marT="91425" marB="91425" marR="91425" marL="91425"/>
                </a:tc>
              </a:tr>
              <a:tr h="382225">
                <a:tc>
                  <a:txBody>
                    <a:bodyPr/>
                    <a:lstStyle/>
                    <a:p>
                      <a:pPr indent="0" lvl="0" marL="0" rtl="0" algn="l">
                        <a:spcBef>
                          <a:spcPts val="0"/>
                        </a:spcBef>
                        <a:spcAft>
                          <a:spcPts val="0"/>
                        </a:spcAft>
                        <a:buNone/>
                      </a:pPr>
                      <a:r>
                        <a:rPr lang="pt-BR">
                          <a:latin typeface="Comfortaa"/>
                          <a:ea typeface="Comfortaa"/>
                          <a:cs typeface="Comfortaa"/>
                          <a:sym typeface="Comfortaa"/>
                        </a:rPr>
                        <a:t>Simples</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sz="1350">
                          <a:solidFill>
                            <a:srgbClr val="253A44"/>
                          </a:solidFill>
                          <a:latin typeface="Comfortaa"/>
                          <a:ea typeface="Comfortaa"/>
                          <a:cs typeface="Comfortaa"/>
                          <a:sym typeface="Comfortaa"/>
                        </a:rPr>
                        <a:t>um único atributo define uma característica da entidade.</a:t>
                      </a:r>
                      <a:endParaRPr>
                        <a:latin typeface="Comfortaa"/>
                        <a:ea typeface="Comfortaa"/>
                        <a:cs typeface="Comfortaa"/>
                        <a:sym typeface="Comfortaa"/>
                      </a:endParaRPr>
                    </a:p>
                  </a:txBody>
                  <a:tcPr marT="91425" marB="91425" marR="91425" marL="91425"/>
                </a:tc>
              </a:tr>
              <a:tr h="573350">
                <a:tc>
                  <a:txBody>
                    <a:bodyPr/>
                    <a:lstStyle/>
                    <a:p>
                      <a:pPr indent="0" lvl="0" marL="0" rtl="0" algn="l">
                        <a:spcBef>
                          <a:spcPts val="0"/>
                        </a:spcBef>
                        <a:spcAft>
                          <a:spcPts val="0"/>
                        </a:spcAft>
                        <a:buNone/>
                      </a:pPr>
                      <a:r>
                        <a:rPr lang="pt-BR">
                          <a:latin typeface="Comfortaa"/>
                          <a:ea typeface="Comfortaa"/>
                          <a:cs typeface="Comfortaa"/>
                          <a:sym typeface="Comfortaa"/>
                        </a:rPr>
                        <a:t>Composto:</a:t>
                      </a:r>
                      <a:endParaRPr>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pt-BR" sz="1350">
                          <a:solidFill>
                            <a:srgbClr val="253A44"/>
                          </a:solidFill>
                          <a:latin typeface="Comfortaa"/>
                          <a:ea typeface="Comfortaa"/>
                          <a:cs typeface="Comfortaa"/>
                          <a:sym typeface="Comfortaa"/>
                        </a:rPr>
                        <a:t>Para</a:t>
                      </a:r>
                      <a:r>
                        <a:rPr lang="pt-BR" sz="1350">
                          <a:solidFill>
                            <a:srgbClr val="253A44"/>
                          </a:solidFill>
                          <a:latin typeface="Comfortaa"/>
                          <a:ea typeface="Comfortaa"/>
                          <a:cs typeface="Comfortaa"/>
                          <a:sym typeface="Comfortaa"/>
                        </a:rPr>
                        <a:t> definir uma informação da entidade, são usados vários atributos.</a:t>
                      </a:r>
                      <a:endParaRPr>
                        <a:latin typeface="Comfortaa"/>
                        <a:ea typeface="Comfortaa"/>
                        <a:cs typeface="Comfortaa"/>
                        <a:sym typeface="Comfortaa"/>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nvSpPr>
        <p:spPr>
          <a:xfrm>
            <a:off x="2615125" y="260275"/>
            <a:ext cx="243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Desafio Web </a:t>
            </a:r>
            <a:endParaRPr>
              <a:solidFill>
                <a:schemeClr val="dk1"/>
              </a:solidFill>
            </a:endParaRPr>
          </a:p>
        </p:txBody>
      </p:sp>
      <p:sp>
        <p:nvSpPr>
          <p:cNvPr id="542" name="Google Shape;542;p74"/>
          <p:cNvSpPr txBox="1"/>
          <p:nvPr/>
        </p:nvSpPr>
        <p:spPr>
          <a:xfrm>
            <a:off x="1160600" y="979975"/>
            <a:ext cx="5843100" cy="230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None/>
            </a:pPr>
            <a:r>
              <a:rPr lang="pt-BR" sz="1600">
                <a:solidFill>
                  <a:schemeClr val="dk1"/>
                </a:solidFill>
                <a:latin typeface="Comfortaa SemiBold"/>
                <a:ea typeface="Comfortaa SemiBold"/>
                <a:cs typeface="Comfortaa SemiBold"/>
                <a:sym typeface="Comfortaa SemiBold"/>
              </a:rPr>
              <a:t>Nossa missão de ajudar Otávio em sua barbearia ainda não terminou! Com a estrutura HTML já montada, estilizada usando CSS e com as interações de Javascript, está na hora de usarmos nosso conhecimento de banco de dados.</a:t>
            </a:r>
            <a:endParaRPr sz="1600">
              <a:solidFill>
                <a:schemeClr val="dk1"/>
              </a:solidFill>
              <a:latin typeface="Comfortaa SemiBold"/>
              <a:ea typeface="Comfortaa SemiBold"/>
              <a:cs typeface="Comfortaa SemiBold"/>
              <a:sym typeface="Comfortaa SemiBold"/>
            </a:endParaRPr>
          </a:p>
          <a:p>
            <a:pPr indent="0" lvl="0" marL="0" marR="0" rtl="0" algn="l">
              <a:lnSpc>
                <a:spcPct val="90000"/>
              </a:lnSpc>
              <a:spcBef>
                <a:spcPts val="1000"/>
              </a:spcBef>
              <a:spcAft>
                <a:spcPts val="0"/>
              </a:spcAft>
              <a:buNone/>
            </a:pPr>
            <a:r>
              <a:rPr lang="pt-BR" sz="1600">
                <a:solidFill>
                  <a:schemeClr val="dk1"/>
                </a:solidFill>
                <a:latin typeface="Comfortaa SemiBold"/>
                <a:ea typeface="Comfortaa SemiBold"/>
                <a:cs typeface="Comfortaa SemiBold"/>
                <a:sym typeface="Comfortaa SemiBold"/>
              </a:rPr>
              <a:t>Neste desafio, vamos criar um banco de dados que deverá conter todas as informações referente a barbearia. Ex: Cliente,Funcionários, Serviço, Agenda, Preço, Pagamentos e etc. </a:t>
            </a:r>
            <a:endParaRPr sz="1600">
              <a:solidFill>
                <a:schemeClr val="dk1"/>
              </a:solidFill>
              <a:latin typeface="Comfortaa SemiBold"/>
              <a:ea typeface="Comfortaa SemiBold"/>
              <a:cs typeface="Comfortaa SemiBold"/>
              <a:sym typeface="Comfortaa SemiBold"/>
            </a:endParaRPr>
          </a:p>
        </p:txBody>
      </p:sp>
      <p:pic>
        <p:nvPicPr>
          <p:cNvPr id="543" name="Google Shape;543;p74"/>
          <p:cNvPicPr preferRelativeResize="0"/>
          <p:nvPr/>
        </p:nvPicPr>
        <p:blipFill>
          <a:blip r:embed="rId3">
            <a:alphaModFix/>
          </a:blip>
          <a:stretch>
            <a:fillRect/>
          </a:stretch>
        </p:blipFill>
        <p:spPr>
          <a:xfrm>
            <a:off x="3748100" y="1082000"/>
            <a:ext cx="6714523" cy="3776925"/>
          </a:xfrm>
          <a:prstGeom prst="rect">
            <a:avLst/>
          </a:prstGeom>
          <a:noFill/>
          <a:ln>
            <a:noFill/>
          </a:ln>
        </p:spPr>
      </p:pic>
      <p:sp>
        <p:nvSpPr>
          <p:cNvPr id="544" name="Google Shape;544;p74"/>
          <p:cNvSpPr/>
          <p:nvPr/>
        </p:nvSpPr>
        <p:spPr>
          <a:xfrm>
            <a:off x="0" y="340100"/>
            <a:ext cx="1160598" cy="195529"/>
          </a:xfrm>
          <a:custGeom>
            <a:rect b="b" l="l" r="r" t="t"/>
            <a:pathLst>
              <a:path extrusionOk="0" h="5859" w="146079">
                <a:moveTo>
                  <a:pt x="1" y="1"/>
                </a:moveTo>
                <a:lnTo>
                  <a:pt x="1" y="5858"/>
                </a:lnTo>
                <a:lnTo>
                  <a:pt x="146079" y="5858"/>
                </a:lnTo>
                <a:lnTo>
                  <a:pt x="146079" y="1"/>
                </a:ln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descr="Uma imagem contendo comida, desenho, placa&#10;&#10;Descrição gerada automaticamente" id="549" name="Google Shape;549;p75"/>
          <p:cNvPicPr preferRelativeResize="0"/>
          <p:nvPr/>
        </p:nvPicPr>
        <p:blipFill rotWithShape="1">
          <a:blip r:embed="rId3">
            <a:alphaModFix/>
          </a:blip>
          <a:srcRect b="0" l="0" r="0" t="0"/>
          <a:stretch/>
        </p:blipFill>
        <p:spPr>
          <a:xfrm>
            <a:off x="7797404" y="158386"/>
            <a:ext cx="1228610" cy="249732"/>
          </a:xfrm>
          <a:prstGeom prst="rect">
            <a:avLst/>
          </a:prstGeom>
          <a:noFill/>
          <a:ln>
            <a:noFill/>
          </a:ln>
        </p:spPr>
      </p:pic>
      <p:sp>
        <p:nvSpPr>
          <p:cNvPr id="550" name="Google Shape;550;p75"/>
          <p:cNvSpPr txBox="1"/>
          <p:nvPr/>
        </p:nvSpPr>
        <p:spPr>
          <a:xfrm>
            <a:off x="269250" y="311125"/>
            <a:ext cx="8207400" cy="1316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alibri"/>
                <a:ea typeface="Calibri"/>
                <a:cs typeface="Calibri"/>
                <a:sym typeface="Calibri"/>
              </a:rPr>
              <a:t>FLUXOGRAMA</a:t>
            </a:r>
            <a:endParaRPr b="1" i="0" sz="2700" u="none" cap="none" strike="noStrike">
              <a:solidFill>
                <a:srgbClr val="5D388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alibri"/>
              <a:ea typeface="Calibri"/>
              <a:cs typeface="Calibri"/>
              <a:sym typeface="Calibri"/>
            </a:endParaRPr>
          </a:p>
        </p:txBody>
      </p:sp>
      <p:pic>
        <p:nvPicPr>
          <p:cNvPr id="551" name="Google Shape;551;p75"/>
          <p:cNvPicPr preferRelativeResize="0"/>
          <p:nvPr/>
        </p:nvPicPr>
        <p:blipFill rotWithShape="1">
          <a:blip r:embed="rId4">
            <a:alphaModFix/>
          </a:blip>
          <a:srcRect b="0" l="0" r="0" t="0"/>
          <a:stretch/>
        </p:blipFill>
        <p:spPr>
          <a:xfrm>
            <a:off x="0" y="0"/>
            <a:ext cx="9143996" cy="5143500"/>
          </a:xfrm>
          <a:prstGeom prst="rect">
            <a:avLst/>
          </a:prstGeom>
          <a:noFill/>
          <a:ln>
            <a:noFill/>
          </a:ln>
        </p:spPr>
      </p:pic>
      <p:sp>
        <p:nvSpPr>
          <p:cNvPr id="552" name="Google Shape;552;p75"/>
          <p:cNvSpPr txBox="1"/>
          <p:nvPr/>
        </p:nvSpPr>
        <p:spPr>
          <a:xfrm>
            <a:off x="586425" y="1718850"/>
            <a:ext cx="8207400" cy="2185800"/>
          </a:xfrm>
          <a:prstGeom prst="rect">
            <a:avLst/>
          </a:prstGeom>
          <a:noFill/>
          <a:ln>
            <a:noFill/>
          </a:ln>
        </p:spPr>
        <p:txBody>
          <a:bodyPr anchorCtr="0" anchor="t" bIns="34275" lIns="34275" spcFirstLastPara="1" rIns="34275" wrap="square" tIns="34275">
            <a:spAutoFit/>
          </a:bodyPr>
          <a:lstStyle/>
          <a:p>
            <a:pPr indent="0" lvl="0" marL="817245" marR="0" rtl="0" algn="l">
              <a:lnSpc>
                <a:spcPct val="150000"/>
              </a:lnSpc>
              <a:spcBef>
                <a:spcPts val="345"/>
              </a:spcBef>
              <a:spcAft>
                <a:spcPts val="0"/>
              </a:spcAft>
              <a:buClr>
                <a:schemeClr val="dk1"/>
              </a:buClr>
              <a:buSzPts val="1100"/>
              <a:buFont typeface="Arial"/>
              <a:buNone/>
            </a:pPr>
            <a:r>
              <a:rPr b="1" i="0" lang="pt-BR" sz="1800" u="none" cap="none" strike="noStrike">
                <a:solidFill>
                  <a:srgbClr val="F78349"/>
                </a:solidFill>
                <a:latin typeface="Comfortaa"/>
                <a:ea typeface="Comfortaa"/>
                <a:cs typeface="Comfortaa"/>
                <a:sym typeface="Comfortaa"/>
              </a:rPr>
              <a:t>Elaboração, curadoria e formatação:</a:t>
            </a:r>
            <a:endParaRPr b="1" i="0" sz="1800" u="none" cap="none" strike="noStrike">
              <a:solidFill>
                <a:srgbClr val="F78349"/>
              </a:solidFill>
              <a:latin typeface="Comfortaa"/>
              <a:ea typeface="Comfortaa"/>
              <a:cs typeface="Comfortaa"/>
              <a:sym typeface="Comfortaa"/>
            </a:endParaRPr>
          </a:p>
          <a:p>
            <a:pPr indent="0" lvl="0" marL="817245" marR="0" rtl="0" algn="l">
              <a:lnSpc>
                <a:spcPct val="150000"/>
              </a:lnSpc>
              <a:spcBef>
                <a:spcPts val="345"/>
              </a:spcBef>
              <a:spcAft>
                <a:spcPts val="0"/>
              </a:spcAft>
              <a:buClr>
                <a:schemeClr val="dk1"/>
              </a:buClr>
              <a:buSzPts val="1100"/>
              <a:buFont typeface="Arial"/>
              <a:buNone/>
            </a:pPr>
            <a:r>
              <a:rPr b="1" i="0" lang="pt-BR" sz="1800" u="none" cap="none" strike="noStrike">
                <a:solidFill>
                  <a:srgbClr val="37C9EF"/>
                </a:solidFill>
                <a:latin typeface="Comfortaa"/>
                <a:ea typeface="Comfortaa"/>
                <a:cs typeface="Comfortaa"/>
                <a:sym typeface="Comfortaa"/>
              </a:rPr>
              <a:t>Equipe Jovem Tech</a:t>
            </a:r>
            <a:endParaRPr b="1" i="0" sz="1800" u="none" cap="none" strike="noStrike">
              <a:solidFill>
                <a:srgbClr val="37C9EF"/>
              </a:solidFill>
              <a:latin typeface="Comfortaa"/>
              <a:ea typeface="Comfortaa"/>
              <a:cs typeface="Comfortaa"/>
              <a:sym typeface="Comfortaa"/>
            </a:endParaRPr>
          </a:p>
          <a:p>
            <a:pPr indent="0" lvl="0" marL="817245" marR="0" rtl="0" algn="l">
              <a:lnSpc>
                <a:spcPct val="150000"/>
              </a:lnSpc>
              <a:spcBef>
                <a:spcPts val="345"/>
              </a:spcBef>
              <a:spcAft>
                <a:spcPts val="0"/>
              </a:spcAft>
              <a:buClr>
                <a:schemeClr val="dk1"/>
              </a:buClr>
              <a:buSzPts val="1100"/>
              <a:buFont typeface="Arial"/>
              <a:buNone/>
            </a:pPr>
            <a:r>
              <a:rPr b="1" i="0" lang="pt-BR" sz="1800" u="none" cap="none" strike="noStrike">
                <a:solidFill>
                  <a:srgbClr val="F78349"/>
                </a:solidFill>
                <a:latin typeface="Comfortaa"/>
                <a:ea typeface="Comfortaa"/>
                <a:cs typeface="Comfortaa"/>
                <a:sym typeface="Comfortaa"/>
              </a:rPr>
              <a:t>Material de Apoio:</a:t>
            </a:r>
            <a:endParaRPr b="1" i="0" sz="1800" u="none" cap="none" strike="noStrike">
              <a:solidFill>
                <a:srgbClr val="F78349"/>
              </a:solidFill>
              <a:latin typeface="Comfortaa"/>
              <a:ea typeface="Comfortaa"/>
              <a:cs typeface="Comfortaa"/>
              <a:sym typeface="Comfortaa"/>
            </a:endParaRPr>
          </a:p>
          <a:p>
            <a:pPr indent="0" lvl="0" marL="817245" marR="0" rtl="0" algn="l">
              <a:lnSpc>
                <a:spcPct val="150000"/>
              </a:lnSpc>
              <a:spcBef>
                <a:spcPts val="345"/>
              </a:spcBef>
              <a:spcAft>
                <a:spcPts val="0"/>
              </a:spcAft>
              <a:buClr>
                <a:schemeClr val="dk1"/>
              </a:buClr>
              <a:buSzPts val="1100"/>
              <a:buFont typeface="Arial"/>
              <a:buNone/>
            </a:pPr>
            <a:r>
              <a:rPr b="1" i="0" lang="pt-BR" sz="1800" u="none" cap="none" strike="noStrike">
                <a:solidFill>
                  <a:srgbClr val="37C9EF"/>
                </a:solidFill>
                <a:latin typeface="Comfortaa"/>
                <a:ea typeface="Comfortaa"/>
                <a:cs typeface="Comfortaa"/>
                <a:sym typeface="Comfortaa"/>
              </a:rPr>
              <a:t>&lt;link&gt; ou referência (NBR 6023)</a:t>
            </a:r>
            <a:endParaRPr b="1" i="0" sz="1800" u="none" cap="none" strike="noStrike">
              <a:solidFill>
                <a:srgbClr val="37C9EF"/>
              </a:solidFill>
              <a:latin typeface="Comfortaa"/>
              <a:ea typeface="Comfortaa"/>
              <a:cs typeface="Comfortaa"/>
              <a:sym typeface="Comfortaa"/>
            </a:endParaRPr>
          </a:p>
          <a:p>
            <a:pPr indent="0" lvl="0" marL="817245" marR="0" rtl="0" algn="l">
              <a:lnSpc>
                <a:spcPct val="150000"/>
              </a:lnSpc>
              <a:spcBef>
                <a:spcPts val="345"/>
              </a:spcBef>
              <a:spcAft>
                <a:spcPts val="0"/>
              </a:spcAft>
              <a:buClr>
                <a:schemeClr val="dk1"/>
              </a:buClr>
              <a:buSzPts val="11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Uma imagem contendo comida, desenho, placa&#10;&#10;Descrição gerada automaticamente" id="132" name="Google Shape;132;p23"/>
          <p:cNvPicPr preferRelativeResize="0"/>
          <p:nvPr/>
        </p:nvPicPr>
        <p:blipFill rotWithShape="1">
          <a:blip r:embed="rId3">
            <a:alphaModFix/>
          </a:blip>
          <a:srcRect b="0" l="0" r="0" t="0"/>
          <a:stretch/>
        </p:blipFill>
        <p:spPr>
          <a:xfrm>
            <a:off x="7797404" y="158386"/>
            <a:ext cx="1228610" cy="249732"/>
          </a:xfrm>
          <a:prstGeom prst="rect">
            <a:avLst/>
          </a:prstGeom>
          <a:noFill/>
          <a:ln>
            <a:noFill/>
          </a:ln>
        </p:spPr>
      </p:pic>
      <p:sp>
        <p:nvSpPr>
          <p:cNvPr id="133" name="Google Shape;133;p23"/>
          <p:cNvSpPr txBox="1"/>
          <p:nvPr/>
        </p:nvSpPr>
        <p:spPr>
          <a:xfrm>
            <a:off x="269250" y="311125"/>
            <a:ext cx="8207400" cy="1316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alibri"/>
                <a:ea typeface="Calibri"/>
                <a:cs typeface="Calibri"/>
                <a:sym typeface="Calibri"/>
              </a:rPr>
              <a:t>FLUXOGRAMA</a:t>
            </a:r>
            <a:endParaRPr b="1" i="0" sz="2700" u="none" cap="none" strike="noStrike">
              <a:solidFill>
                <a:srgbClr val="5D388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5D388D"/>
              </a:solidFill>
              <a:latin typeface="Calibri"/>
              <a:ea typeface="Calibri"/>
              <a:cs typeface="Calibri"/>
              <a:sym typeface="Calibri"/>
            </a:endParaRPr>
          </a:p>
        </p:txBody>
      </p:sp>
      <p:pic>
        <p:nvPicPr>
          <p:cNvPr id="134" name="Google Shape;134;p23"/>
          <p:cNvPicPr preferRelativeResize="0"/>
          <p:nvPr/>
        </p:nvPicPr>
        <p:blipFill rotWithShape="1">
          <a:blip r:embed="rId4">
            <a:alphaModFix/>
          </a:blip>
          <a:srcRect b="0" l="0" r="0" t="0"/>
          <a:stretch/>
        </p:blipFill>
        <p:spPr>
          <a:xfrm>
            <a:off x="0" y="0"/>
            <a:ext cx="9143996" cy="5143500"/>
          </a:xfrm>
          <a:prstGeom prst="rect">
            <a:avLst/>
          </a:prstGeom>
          <a:noFill/>
          <a:ln>
            <a:noFill/>
          </a:ln>
        </p:spPr>
      </p:pic>
      <p:sp>
        <p:nvSpPr>
          <p:cNvPr id="135" name="Google Shape;135;p23"/>
          <p:cNvSpPr txBox="1"/>
          <p:nvPr/>
        </p:nvSpPr>
        <p:spPr>
          <a:xfrm>
            <a:off x="487125" y="2198550"/>
            <a:ext cx="8538900" cy="1146437"/>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345"/>
              </a:spcBef>
              <a:spcAft>
                <a:spcPts val="0"/>
              </a:spcAft>
              <a:buClr>
                <a:srgbClr val="000000"/>
              </a:buClr>
              <a:buSzPts val="4400"/>
              <a:buFont typeface="Arial"/>
              <a:buNone/>
            </a:pPr>
            <a:r>
              <a:rPr b="1" i="0" lang="pt-BR" sz="4400" u="none" cap="none" strike="noStrike">
                <a:solidFill>
                  <a:srgbClr val="37C9EF"/>
                </a:solidFill>
                <a:latin typeface="Comfortaa"/>
                <a:ea typeface="Comfortaa"/>
                <a:cs typeface="Comfortaa"/>
                <a:sym typeface="Comfortaa"/>
              </a:rPr>
              <a:t>Banco de Dados</a:t>
            </a:r>
            <a:endParaRPr b="1" i="0" sz="4400" u="none" cap="none" strike="noStrike">
              <a:solidFill>
                <a:srgbClr val="37C9EF"/>
              </a:solidFill>
              <a:latin typeface="Comfortaa"/>
              <a:ea typeface="Comfortaa"/>
              <a:cs typeface="Comfortaa"/>
              <a:sym typeface="Comfortaa"/>
            </a:endParaRPr>
          </a:p>
          <a:p>
            <a:pPr indent="0" lvl="0" marL="0" marR="0" rtl="0" algn="ctr">
              <a:lnSpc>
                <a:spcPct val="100000"/>
              </a:lnSpc>
              <a:spcBef>
                <a:spcPts val="345"/>
              </a:spcBef>
              <a:spcAft>
                <a:spcPts val="0"/>
              </a:spcAft>
              <a:buClr>
                <a:srgbClr val="000000"/>
              </a:buClr>
              <a:buSzPts val="2100"/>
              <a:buFont typeface="Arial"/>
              <a:buNone/>
            </a:pPr>
            <a:r>
              <a:rPr b="1" i="0" lang="pt-BR" sz="2100" u="none" cap="none" strike="noStrike">
                <a:solidFill>
                  <a:srgbClr val="37C9EF"/>
                </a:solidFill>
                <a:latin typeface="Comfortaa"/>
                <a:ea typeface="Comfortaa"/>
                <a:cs typeface="Comfortaa"/>
                <a:sym typeface="Comfortaa"/>
              </a:rPr>
              <a:t>Introdução</a:t>
            </a:r>
            <a:endParaRPr b="1" i="0" sz="2100" u="none" cap="none" strike="noStrike">
              <a:solidFill>
                <a:srgbClr val="37C9EF"/>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nvSpPr>
        <p:spPr>
          <a:xfrm>
            <a:off x="281525" y="27027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pt-BR" sz="2700">
                <a:solidFill>
                  <a:srgbClr val="5D388D"/>
                </a:solidFill>
                <a:latin typeface="Comfortaa"/>
                <a:ea typeface="Comfortaa"/>
                <a:cs typeface="Comfortaa"/>
                <a:sym typeface="Comfortaa"/>
              </a:rPr>
              <a:t>Por que aprender Banco de Dados</a:t>
            </a:r>
            <a:r>
              <a:rPr b="1" i="0" lang="pt-BR" sz="2700" u="none" cap="none" strike="noStrike">
                <a:solidFill>
                  <a:srgbClr val="5D388D"/>
                </a:solidFill>
                <a:latin typeface="Comfortaa"/>
                <a:ea typeface="Comfortaa"/>
                <a:cs typeface="Comfortaa"/>
                <a:sym typeface="Comfortaa"/>
              </a:rPr>
              <a:t>? </a:t>
            </a:r>
            <a:endParaRPr b="1" i="0" sz="2700" u="none" cap="none" strike="noStrike">
              <a:solidFill>
                <a:srgbClr val="5D388D"/>
              </a:solidFill>
              <a:latin typeface="Comfortaa"/>
              <a:ea typeface="Comfortaa"/>
              <a:cs typeface="Comfortaa"/>
              <a:sym typeface="Comfortaa"/>
            </a:endParaRPr>
          </a:p>
        </p:txBody>
      </p:sp>
      <p:pic>
        <p:nvPicPr>
          <p:cNvPr id="141" name="Google Shape;141;p24"/>
          <p:cNvPicPr preferRelativeResize="0"/>
          <p:nvPr/>
        </p:nvPicPr>
        <p:blipFill>
          <a:blip r:embed="rId3">
            <a:alphaModFix/>
          </a:blip>
          <a:stretch>
            <a:fillRect/>
          </a:stretch>
        </p:blipFill>
        <p:spPr>
          <a:xfrm>
            <a:off x="4572000" y="1735774"/>
            <a:ext cx="4265500" cy="2838450"/>
          </a:xfrm>
          <a:prstGeom prst="rect">
            <a:avLst/>
          </a:prstGeom>
          <a:noFill/>
          <a:ln>
            <a:noFill/>
          </a:ln>
        </p:spPr>
      </p:pic>
      <p:pic>
        <p:nvPicPr>
          <p:cNvPr id="142" name="Google Shape;142;p24"/>
          <p:cNvPicPr preferRelativeResize="0"/>
          <p:nvPr/>
        </p:nvPicPr>
        <p:blipFill>
          <a:blip r:embed="rId4">
            <a:alphaModFix/>
          </a:blip>
          <a:stretch>
            <a:fillRect/>
          </a:stretch>
        </p:blipFill>
        <p:spPr>
          <a:xfrm>
            <a:off x="161150" y="1834925"/>
            <a:ext cx="3990975" cy="2838450"/>
          </a:xfrm>
          <a:prstGeom prst="rect">
            <a:avLst/>
          </a:prstGeom>
          <a:noFill/>
          <a:ln>
            <a:noFill/>
          </a:ln>
        </p:spPr>
      </p:pic>
      <p:sp>
        <p:nvSpPr>
          <p:cNvPr id="143" name="Google Shape;143;p24"/>
          <p:cNvSpPr txBox="1"/>
          <p:nvPr/>
        </p:nvSpPr>
        <p:spPr>
          <a:xfrm>
            <a:off x="161150" y="991525"/>
            <a:ext cx="343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Eu sei que você provavelmente conhece algum amigo que tenha o Desktop assim:</a:t>
            </a:r>
            <a:endParaRPr>
              <a:latin typeface="Comfortaa"/>
              <a:ea typeface="Comfortaa"/>
              <a:cs typeface="Comfortaa"/>
              <a:sym typeface="Comfortaa"/>
            </a:endParaRPr>
          </a:p>
        </p:txBody>
      </p:sp>
      <p:sp>
        <p:nvSpPr>
          <p:cNvPr id="144" name="Google Shape;144;p24"/>
          <p:cNvSpPr txBox="1"/>
          <p:nvPr/>
        </p:nvSpPr>
        <p:spPr>
          <a:xfrm>
            <a:off x="4796475" y="991525"/>
            <a:ext cx="41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omfortaa"/>
                <a:ea typeface="Comfortaa"/>
                <a:cs typeface="Comfortaa"/>
                <a:sym typeface="Comfortaa"/>
              </a:rPr>
              <a:t>Ou alguma empresa que tem esse estado:</a:t>
            </a:r>
            <a:endParaRPr>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nvSpPr>
        <p:spPr>
          <a:xfrm>
            <a:off x="334625" y="1226975"/>
            <a:ext cx="7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Comfortaa"/>
                <a:ea typeface="Comfortaa"/>
                <a:cs typeface="Comfortaa"/>
                <a:sym typeface="Comfortaa"/>
              </a:rPr>
              <a:t>Com o banco de Dados conseguimos resolver o problema de gerenciamento de informações solucionando os seguintes problemas:</a:t>
            </a:r>
            <a:endParaRPr>
              <a:solidFill>
                <a:schemeClr val="dk1"/>
              </a:solidFill>
              <a:latin typeface="Comfortaa"/>
              <a:ea typeface="Comfortaa"/>
              <a:cs typeface="Comfortaa"/>
              <a:sym typeface="Comfortaa"/>
            </a:endParaRPr>
          </a:p>
        </p:txBody>
      </p:sp>
      <p:sp>
        <p:nvSpPr>
          <p:cNvPr id="150" name="Google Shape;150;p25"/>
          <p:cNvSpPr txBox="1"/>
          <p:nvPr/>
        </p:nvSpPr>
        <p:spPr>
          <a:xfrm>
            <a:off x="334625" y="2077225"/>
            <a:ext cx="7374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lang="pt-BR">
                <a:solidFill>
                  <a:schemeClr val="dk1"/>
                </a:solidFill>
                <a:latin typeface="Comfortaa"/>
                <a:ea typeface="Comfortaa"/>
                <a:cs typeface="Comfortaa"/>
                <a:sym typeface="Comfortaa"/>
              </a:rPr>
              <a:t>Padronização do acesso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pt-BR">
                <a:solidFill>
                  <a:schemeClr val="dk1"/>
                </a:solidFill>
                <a:latin typeface="Comfortaa"/>
                <a:ea typeface="Comfortaa"/>
                <a:cs typeface="Comfortaa"/>
                <a:sym typeface="Comfortaa"/>
              </a:rPr>
              <a:t>Segurança do acesso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pt-BR">
                <a:solidFill>
                  <a:schemeClr val="dk1"/>
                </a:solidFill>
                <a:latin typeface="Comfortaa"/>
                <a:ea typeface="Comfortaa"/>
                <a:cs typeface="Comfortaa"/>
                <a:sym typeface="Comfortaa"/>
              </a:rPr>
              <a:t>Integridade das informações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pt-BR">
                <a:solidFill>
                  <a:schemeClr val="dk1"/>
                </a:solidFill>
                <a:latin typeface="Comfortaa"/>
                <a:ea typeface="Comfortaa"/>
                <a:cs typeface="Comfortaa"/>
                <a:sym typeface="Comfortaa"/>
              </a:rPr>
              <a:t>Escalabilidade</a:t>
            </a:r>
            <a:r>
              <a:rPr lang="pt-BR">
                <a:solidFill>
                  <a:schemeClr val="dk1"/>
                </a:solidFill>
                <a:latin typeface="Comfortaa"/>
                <a:ea typeface="Comfortaa"/>
                <a:cs typeface="Comfortaa"/>
                <a:sym typeface="Comfortaa"/>
              </a:rPr>
              <a:t> (crescimento sustentável)</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pt-BR">
                <a:solidFill>
                  <a:schemeClr val="dk1"/>
                </a:solidFill>
                <a:latin typeface="Comfortaa"/>
                <a:ea typeface="Comfortaa"/>
                <a:cs typeface="Comfortaa"/>
                <a:sym typeface="Comfortaa"/>
              </a:rPr>
              <a:t>Trabalho em equipe</a:t>
            </a:r>
            <a:endParaRPr>
              <a:solidFill>
                <a:schemeClr val="dk1"/>
              </a:solidFill>
              <a:latin typeface="Comfortaa"/>
              <a:ea typeface="Comfortaa"/>
              <a:cs typeface="Comfortaa"/>
              <a:sym typeface="Comfortaa"/>
            </a:endParaRPr>
          </a:p>
        </p:txBody>
      </p:sp>
      <p:sp>
        <p:nvSpPr>
          <p:cNvPr id="151" name="Google Shape;151;p25"/>
          <p:cNvSpPr txBox="1"/>
          <p:nvPr/>
        </p:nvSpPr>
        <p:spPr>
          <a:xfrm>
            <a:off x="167175" y="235475"/>
            <a:ext cx="7833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700">
                <a:solidFill>
                  <a:srgbClr val="5D388D"/>
                </a:solidFill>
                <a:latin typeface="Comfortaa"/>
                <a:ea typeface="Comfortaa"/>
                <a:cs typeface="Comfortaa"/>
                <a:sym typeface="Comfortaa"/>
              </a:rPr>
              <a:t>Proposta do Banco de Dados </a:t>
            </a:r>
            <a:endParaRPr b="1" sz="2700">
              <a:solidFill>
                <a:srgbClr val="5D388D"/>
              </a:solidFill>
              <a:latin typeface="Comfortaa"/>
              <a:ea typeface="Comfortaa"/>
              <a:cs typeface="Comfortaa"/>
              <a:sym typeface="Comfortaa"/>
            </a:endParaRPr>
          </a:p>
        </p:txBody>
      </p:sp>
      <p:pic>
        <p:nvPicPr>
          <p:cNvPr id="152" name="Google Shape;152;p25"/>
          <p:cNvPicPr preferRelativeResize="0"/>
          <p:nvPr/>
        </p:nvPicPr>
        <p:blipFill rotWithShape="1">
          <a:blip r:embed="rId3">
            <a:alphaModFix/>
          </a:blip>
          <a:srcRect b="0" l="39838" r="0" t="26427"/>
          <a:stretch/>
        </p:blipFill>
        <p:spPr>
          <a:xfrm>
            <a:off x="6484975" y="1922525"/>
            <a:ext cx="4160726" cy="2862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nvSpPr>
        <p:spPr>
          <a:xfrm>
            <a:off x="185875" y="270575"/>
            <a:ext cx="863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pt-BR" sz="2700" u="none" cap="none" strike="noStrike">
                <a:solidFill>
                  <a:srgbClr val="5D388D"/>
                </a:solidFill>
                <a:latin typeface="Comfortaa"/>
                <a:ea typeface="Comfortaa"/>
                <a:cs typeface="Comfortaa"/>
                <a:sym typeface="Comfortaa"/>
              </a:rPr>
              <a:t>O que são Banco de Dados? </a:t>
            </a:r>
            <a:endParaRPr b="1" i="0" sz="2700" u="none" cap="none" strike="noStrike">
              <a:solidFill>
                <a:srgbClr val="5D388D"/>
              </a:solidFill>
              <a:latin typeface="Comfortaa"/>
              <a:ea typeface="Comfortaa"/>
              <a:cs typeface="Comfortaa"/>
              <a:sym typeface="Comfortaa"/>
            </a:endParaRPr>
          </a:p>
        </p:txBody>
      </p:sp>
      <p:sp>
        <p:nvSpPr>
          <p:cNvPr id="158" name="Google Shape;158;p26"/>
          <p:cNvSpPr txBox="1"/>
          <p:nvPr/>
        </p:nvSpPr>
        <p:spPr>
          <a:xfrm>
            <a:off x="281525" y="945925"/>
            <a:ext cx="8232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Comfortaa SemiBold"/>
                <a:ea typeface="Comfortaa SemiBold"/>
                <a:cs typeface="Comfortaa SemiBold"/>
                <a:sym typeface="Comfortaa SemiBold"/>
              </a:rPr>
              <a:t>Um banco de dados é uma coleção organizada de informações - ou dados – estruturadas, normalmente armazenadas eletronicamente em um sistema de computador. Um banco de dados é geralmente controlado por </a:t>
            </a:r>
            <a:r>
              <a:rPr b="0" i="0" lang="pt-BR" sz="1400" u="none" cap="none" strike="noStrike">
                <a:solidFill>
                  <a:srgbClr val="7030A0"/>
                </a:solidFill>
                <a:latin typeface="Comfortaa SemiBold"/>
                <a:ea typeface="Comfortaa SemiBold"/>
                <a:cs typeface="Comfortaa SemiBold"/>
                <a:sym typeface="Comfortaa SemiBold"/>
              </a:rPr>
              <a:t>um sistema de gerenciamento de banco de dados(DBMS).</a:t>
            </a:r>
            <a:endParaRPr b="0" i="0" sz="1400" u="none" cap="none" strike="noStrike">
              <a:solidFill>
                <a:srgbClr val="7030A0"/>
              </a:solidFill>
              <a:latin typeface="Comfortaa SemiBold"/>
              <a:ea typeface="Comfortaa SemiBold"/>
              <a:cs typeface="Comfortaa SemiBold"/>
              <a:sym typeface="Comfortaa SemiBold"/>
            </a:endParaRPr>
          </a:p>
        </p:txBody>
      </p:sp>
      <p:pic>
        <p:nvPicPr>
          <p:cNvPr descr="Banco de dados como serviço: o que é e quais os benefícios? – CL9" id="159" name="Google Shape;159;p26"/>
          <p:cNvPicPr preferRelativeResize="0"/>
          <p:nvPr/>
        </p:nvPicPr>
        <p:blipFill rotWithShape="1">
          <a:blip r:embed="rId3">
            <a:alphaModFix/>
          </a:blip>
          <a:srcRect b="0" l="0" r="0" t="0"/>
          <a:stretch/>
        </p:blipFill>
        <p:spPr>
          <a:xfrm>
            <a:off x="2825865" y="2067851"/>
            <a:ext cx="3548620" cy="2342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